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5" r:id="rId5"/>
    <p:sldId id="266" r:id="rId6"/>
    <p:sldId id="267" r:id="rId7"/>
    <p:sldId id="260" r:id="rId8"/>
    <p:sldId id="261" r:id="rId9"/>
    <p:sldId id="262" r:id="rId10"/>
    <p:sldId id="268" r:id="rId11"/>
    <p:sldId id="272" r:id="rId12"/>
    <p:sldId id="273" r:id="rId13"/>
    <p:sldId id="271" r:id="rId14"/>
    <p:sldId id="263" r:id="rId15"/>
    <p:sldId id="270" r:id="rId16"/>
    <p:sldId id="269"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2" d="100"/>
          <a:sy n="52" d="100"/>
        </p:scale>
        <p:origin x="48"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0842D-14C1-4937-BB7A-2022300E21F0}" type="datetimeFigureOut">
              <a:rPr lang="tr-TR" smtClean="0"/>
              <a:t>22.03.2020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C3591-24BF-499E-A8CE-2466E734AFCA}" type="slidenum">
              <a:rPr lang="tr-TR" smtClean="0"/>
              <a:t>‹#›</a:t>
            </a:fld>
            <a:endParaRPr lang="tr-TR"/>
          </a:p>
        </p:txBody>
      </p:sp>
    </p:spTree>
    <p:extLst>
      <p:ext uri="{BB962C8B-B14F-4D97-AF65-F5344CB8AC3E}">
        <p14:creationId xmlns:p14="http://schemas.microsoft.com/office/powerpoint/2010/main" val="33709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36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2906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DF2B745-1E25-4E63-812B-7DCA44C42806}" type="slidenum">
              <a:rPr lang="tr-TR" altLang="tr-TR"/>
              <a:pPr eaLnBrk="1" hangingPunct="1"/>
              <a:t>1</a:t>
            </a:fld>
            <a:endParaRPr lang="tr-TR" altLang="tr-TR"/>
          </a:p>
        </p:txBody>
      </p:sp>
    </p:spTree>
    <p:extLst>
      <p:ext uri="{BB962C8B-B14F-4D97-AF65-F5344CB8AC3E}">
        <p14:creationId xmlns:p14="http://schemas.microsoft.com/office/powerpoint/2010/main" val="11281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520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7D76DC9-BB2F-4170-881F-A1776346D653}" type="slidenum">
              <a:rPr lang="tr-TR" altLang="tr-TR"/>
              <a:pPr eaLnBrk="1" hangingPunct="1"/>
              <a:t>11</a:t>
            </a:fld>
            <a:endParaRPr lang="tr-TR" altLang="tr-TR"/>
          </a:p>
        </p:txBody>
      </p:sp>
    </p:spTree>
    <p:extLst>
      <p:ext uri="{BB962C8B-B14F-4D97-AF65-F5344CB8AC3E}">
        <p14:creationId xmlns:p14="http://schemas.microsoft.com/office/powerpoint/2010/main" val="3747097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520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7D76DC9-BB2F-4170-881F-A1776346D653}" type="slidenum">
              <a:rPr lang="tr-TR" altLang="tr-TR"/>
              <a:pPr eaLnBrk="1" hangingPunct="1"/>
              <a:t>12</a:t>
            </a:fld>
            <a:endParaRPr lang="tr-TR" altLang="tr-TR"/>
          </a:p>
        </p:txBody>
      </p:sp>
    </p:spTree>
    <p:extLst>
      <p:ext uri="{BB962C8B-B14F-4D97-AF65-F5344CB8AC3E}">
        <p14:creationId xmlns:p14="http://schemas.microsoft.com/office/powerpoint/2010/main" val="34990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520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7D76DC9-BB2F-4170-881F-A1776346D653}" type="slidenum">
              <a:rPr lang="tr-TR" altLang="tr-TR"/>
              <a:pPr eaLnBrk="1" hangingPunct="1"/>
              <a:t>13</a:t>
            </a:fld>
            <a:endParaRPr lang="tr-TR" altLang="tr-TR"/>
          </a:p>
        </p:txBody>
      </p:sp>
    </p:spTree>
    <p:extLst>
      <p:ext uri="{BB962C8B-B14F-4D97-AF65-F5344CB8AC3E}">
        <p14:creationId xmlns:p14="http://schemas.microsoft.com/office/powerpoint/2010/main" val="413269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520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7D76DC9-BB2F-4170-881F-A1776346D653}" type="slidenum">
              <a:rPr lang="tr-TR" altLang="tr-TR"/>
              <a:pPr eaLnBrk="1" hangingPunct="1"/>
              <a:t>14</a:t>
            </a:fld>
            <a:endParaRPr lang="tr-TR" altLang="tr-TR"/>
          </a:p>
        </p:txBody>
      </p:sp>
    </p:spTree>
    <p:extLst>
      <p:ext uri="{BB962C8B-B14F-4D97-AF65-F5344CB8AC3E}">
        <p14:creationId xmlns:p14="http://schemas.microsoft.com/office/powerpoint/2010/main" val="1309746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520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7D76DC9-BB2F-4170-881F-A1776346D653}" type="slidenum">
              <a:rPr lang="tr-TR" altLang="tr-TR"/>
              <a:pPr eaLnBrk="1" hangingPunct="1"/>
              <a:t>15</a:t>
            </a:fld>
            <a:endParaRPr lang="tr-TR" altLang="tr-TR"/>
          </a:p>
        </p:txBody>
      </p:sp>
    </p:spTree>
    <p:extLst>
      <p:ext uri="{BB962C8B-B14F-4D97-AF65-F5344CB8AC3E}">
        <p14:creationId xmlns:p14="http://schemas.microsoft.com/office/powerpoint/2010/main" val="145768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008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D8998C5-9C7E-435C-8F73-E583438F4736}" type="slidenum">
              <a:rPr lang="tr-TR" altLang="tr-TR"/>
              <a:pPr eaLnBrk="1" hangingPunct="1"/>
              <a:t>2</a:t>
            </a:fld>
            <a:endParaRPr lang="tr-TR" altLang="tr-TR"/>
          </a:p>
        </p:txBody>
      </p:sp>
    </p:spTree>
    <p:extLst>
      <p:ext uri="{BB962C8B-B14F-4D97-AF65-F5344CB8AC3E}">
        <p14:creationId xmlns:p14="http://schemas.microsoft.com/office/powerpoint/2010/main" val="354357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57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1108"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DFC13D9-A842-424E-826C-94C3005EE124}" type="slidenum">
              <a:rPr lang="tr-TR" altLang="tr-TR"/>
              <a:pPr eaLnBrk="1" hangingPunct="1"/>
              <a:t>3</a:t>
            </a:fld>
            <a:endParaRPr lang="tr-TR" altLang="tr-TR"/>
          </a:p>
        </p:txBody>
      </p:sp>
    </p:spTree>
    <p:extLst>
      <p:ext uri="{BB962C8B-B14F-4D97-AF65-F5344CB8AC3E}">
        <p14:creationId xmlns:p14="http://schemas.microsoft.com/office/powerpoint/2010/main" val="313201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008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D8998C5-9C7E-435C-8F73-E583438F4736}" type="slidenum">
              <a:rPr lang="tr-TR" altLang="tr-TR"/>
              <a:pPr eaLnBrk="1" hangingPunct="1"/>
              <a:t>4</a:t>
            </a:fld>
            <a:endParaRPr lang="tr-TR" altLang="tr-TR"/>
          </a:p>
        </p:txBody>
      </p:sp>
    </p:spTree>
    <p:extLst>
      <p:ext uri="{BB962C8B-B14F-4D97-AF65-F5344CB8AC3E}">
        <p14:creationId xmlns:p14="http://schemas.microsoft.com/office/powerpoint/2010/main" val="301365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008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D8998C5-9C7E-435C-8F73-E583438F4736}" type="slidenum">
              <a:rPr lang="tr-TR" altLang="tr-TR"/>
              <a:pPr eaLnBrk="1" hangingPunct="1"/>
              <a:t>5</a:t>
            </a:fld>
            <a:endParaRPr lang="tr-TR" altLang="tr-TR"/>
          </a:p>
        </p:txBody>
      </p:sp>
    </p:spTree>
    <p:extLst>
      <p:ext uri="{BB962C8B-B14F-4D97-AF65-F5344CB8AC3E}">
        <p14:creationId xmlns:p14="http://schemas.microsoft.com/office/powerpoint/2010/main" val="80116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2132"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A0A4430-E38D-4A1B-92BE-BB1740786F3A}" type="slidenum">
              <a:rPr lang="tr-TR" altLang="tr-TR"/>
              <a:pPr eaLnBrk="1" hangingPunct="1"/>
              <a:t>7</a:t>
            </a:fld>
            <a:endParaRPr lang="tr-TR" altLang="tr-TR"/>
          </a:p>
        </p:txBody>
      </p:sp>
    </p:spTree>
    <p:extLst>
      <p:ext uri="{BB962C8B-B14F-4D97-AF65-F5344CB8AC3E}">
        <p14:creationId xmlns:p14="http://schemas.microsoft.com/office/powerpoint/2010/main" val="46029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3156"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C9E5B44-3757-46D9-9A43-7F67D7D74F61}" type="slidenum">
              <a:rPr lang="tr-TR" altLang="tr-TR"/>
              <a:pPr eaLnBrk="1" hangingPunct="1"/>
              <a:t>8</a:t>
            </a:fld>
            <a:endParaRPr lang="tr-TR" altLang="tr-TR"/>
          </a:p>
        </p:txBody>
      </p:sp>
    </p:spTree>
    <p:extLst>
      <p:ext uri="{BB962C8B-B14F-4D97-AF65-F5344CB8AC3E}">
        <p14:creationId xmlns:p14="http://schemas.microsoft.com/office/powerpoint/2010/main" val="113987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88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4180"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4E5061D-3DBD-410A-A78B-FF127972590E}" type="slidenum">
              <a:rPr lang="tr-TR" altLang="tr-TR"/>
              <a:pPr eaLnBrk="1" hangingPunct="1"/>
              <a:t>9</a:t>
            </a:fld>
            <a:endParaRPr lang="tr-TR" altLang="tr-TR"/>
          </a:p>
        </p:txBody>
      </p:sp>
    </p:spTree>
    <p:extLst>
      <p:ext uri="{BB962C8B-B14F-4D97-AF65-F5344CB8AC3E}">
        <p14:creationId xmlns:p14="http://schemas.microsoft.com/office/powerpoint/2010/main" val="105107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5204" name="Slayt Numarası Yer Tutucusu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7D76DC9-BB2F-4170-881F-A1776346D653}" type="slidenum">
              <a:rPr lang="tr-TR" altLang="tr-TR"/>
              <a:pPr eaLnBrk="1" hangingPunct="1"/>
              <a:t>10</a:t>
            </a:fld>
            <a:endParaRPr lang="tr-TR" altLang="tr-TR"/>
          </a:p>
        </p:txBody>
      </p:sp>
    </p:spTree>
    <p:extLst>
      <p:ext uri="{BB962C8B-B14F-4D97-AF65-F5344CB8AC3E}">
        <p14:creationId xmlns:p14="http://schemas.microsoft.com/office/powerpoint/2010/main" val="249295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0496D53-F3F8-48C6-A1B0-5DBE5BE86266}" type="datetime1">
              <a:rPr lang="tr-TR" smtClean="0"/>
              <a:t>22.03.2020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635327-58BE-4B5A-A7D9-EF070DB30425}" type="slidenum">
              <a:rPr lang="tr-TR" smtClean="0"/>
              <a:t>‹#›</a:t>
            </a:fld>
            <a:endParaRPr lang="tr-TR"/>
          </a:p>
        </p:txBody>
      </p:sp>
    </p:spTree>
    <p:extLst>
      <p:ext uri="{BB962C8B-B14F-4D97-AF65-F5344CB8AC3E}">
        <p14:creationId xmlns:p14="http://schemas.microsoft.com/office/powerpoint/2010/main" val="183965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9CC99C-2C34-43DD-A03B-4E6785AB57E0}" type="datetime1">
              <a:rPr lang="tr-TR" smtClean="0"/>
              <a:t>22.03.2020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635327-58BE-4B5A-A7D9-EF070DB30425}" type="slidenum">
              <a:rPr lang="tr-TR" smtClean="0"/>
              <a:t>‹#›</a:t>
            </a:fld>
            <a:endParaRPr lang="tr-TR"/>
          </a:p>
        </p:txBody>
      </p:sp>
    </p:spTree>
    <p:extLst>
      <p:ext uri="{BB962C8B-B14F-4D97-AF65-F5344CB8AC3E}">
        <p14:creationId xmlns:p14="http://schemas.microsoft.com/office/powerpoint/2010/main" val="98921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4EC279-6950-4026-A4BB-839166D09E51}" type="datetime1">
              <a:rPr lang="tr-TR" smtClean="0"/>
              <a:t>22.03.2020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635327-58BE-4B5A-A7D9-EF070DB30425}" type="slidenum">
              <a:rPr lang="tr-TR" smtClean="0"/>
              <a:t>‹#›</a:t>
            </a:fld>
            <a:endParaRPr lang="tr-TR"/>
          </a:p>
        </p:txBody>
      </p:sp>
    </p:spTree>
    <p:extLst>
      <p:ext uri="{BB962C8B-B14F-4D97-AF65-F5344CB8AC3E}">
        <p14:creationId xmlns:p14="http://schemas.microsoft.com/office/powerpoint/2010/main" val="122451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CD1B32-AE5E-4B52-BC32-1246597B5EA5}" type="datetime1">
              <a:rPr lang="tr-TR" smtClean="0"/>
              <a:t>22.03.2020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635327-58BE-4B5A-A7D9-EF070DB30425}" type="slidenum">
              <a:rPr lang="tr-TR" smtClean="0"/>
              <a:t>‹#›</a:t>
            </a:fld>
            <a:endParaRPr lang="tr-TR"/>
          </a:p>
        </p:txBody>
      </p:sp>
    </p:spTree>
    <p:extLst>
      <p:ext uri="{BB962C8B-B14F-4D97-AF65-F5344CB8AC3E}">
        <p14:creationId xmlns:p14="http://schemas.microsoft.com/office/powerpoint/2010/main" val="294236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36D00F4-C9AE-49D8-BA4B-E9448D62D2F2}" type="datetime1">
              <a:rPr lang="tr-TR" smtClean="0"/>
              <a:t>22.03.2020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635327-58BE-4B5A-A7D9-EF070DB30425}" type="slidenum">
              <a:rPr lang="tr-TR" smtClean="0"/>
              <a:t>‹#›</a:t>
            </a:fld>
            <a:endParaRPr lang="tr-TR"/>
          </a:p>
        </p:txBody>
      </p:sp>
    </p:spTree>
    <p:extLst>
      <p:ext uri="{BB962C8B-B14F-4D97-AF65-F5344CB8AC3E}">
        <p14:creationId xmlns:p14="http://schemas.microsoft.com/office/powerpoint/2010/main" val="223275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1E2A2AE-206D-45B8-8F8C-C91CC0062ED1}" type="datetime1">
              <a:rPr lang="tr-TR" smtClean="0"/>
              <a:t>22.03.2020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635327-58BE-4B5A-A7D9-EF070DB30425}" type="slidenum">
              <a:rPr lang="tr-TR" smtClean="0"/>
              <a:t>‹#›</a:t>
            </a:fld>
            <a:endParaRPr lang="tr-TR"/>
          </a:p>
        </p:txBody>
      </p:sp>
    </p:spTree>
    <p:extLst>
      <p:ext uri="{BB962C8B-B14F-4D97-AF65-F5344CB8AC3E}">
        <p14:creationId xmlns:p14="http://schemas.microsoft.com/office/powerpoint/2010/main" val="406311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A805365-5114-484E-9207-38953B885F58}" type="datetime1">
              <a:rPr lang="tr-TR" smtClean="0"/>
              <a:t>22.03.2020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0635327-58BE-4B5A-A7D9-EF070DB30425}" type="slidenum">
              <a:rPr lang="tr-TR" smtClean="0"/>
              <a:t>‹#›</a:t>
            </a:fld>
            <a:endParaRPr lang="tr-TR"/>
          </a:p>
        </p:txBody>
      </p:sp>
    </p:spTree>
    <p:extLst>
      <p:ext uri="{BB962C8B-B14F-4D97-AF65-F5344CB8AC3E}">
        <p14:creationId xmlns:p14="http://schemas.microsoft.com/office/powerpoint/2010/main" val="7811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AD7B6A5-6C54-4DD6-8C70-F367CF5FC6C9}" type="datetime1">
              <a:rPr lang="tr-TR" smtClean="0"/>
              <a:t>22.03.2020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0635327-58BE-4B5A-A7D9-EF070DB30425}" type="slidenum">
              <a:rPr lang="tr-TR" smtClean="0"/>
              <a:t>‹#›</a:t>
            </a:fld>
            <a:endParaRPr lang="tr-TR"/>
          </a:p>
        </p:txBody>
      </p:sp>
    </p:spTree>
    <p:extLst>
      <p:ext uri="{BB962C8B-B14F-4D97-AF65-F5344CB8AC3E}">
        <p14:creationId xmlns:p14="http://schemas.microsoft.com/office/powerpoint/2010/main" val="387447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564989B-09A0-4BE5-B751-CB8533A064C1}" type="datetime1">
              <a:rPr lang="tr-TR" smtClean="0"/>
              <a:t>22.03.2020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0635327-58BE-4B5A-A7D9-EF070DB30425}" type="slidenum">
              <a:rPr lang="tr-TR" smtClean="0"/>
              <a:t>‹#›</a:t>
            </a:fld>
            <a:endParaRPr lang="tr-TR"/>
          </a:p>
        </p:txBody>
      </p:sp>
    </p:spTree>
    <p:extLst>
      <p:ext uri="{BB962C8B-B14F-4D97-AF65-F5344CB8AC3E}">
        <p14:creationId xmlns:p14="http://schemas.microsoft.com/office/powerpoint/2010/main" val="349797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D7ED2C4-AF3A-4464-9252-1890CB36BBEC}" type="datetime1">
              <a:rPr lang="tr-TR" smtClean="0"/>
              <a:t>22.03.2020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635327-58BE-4B5A-A7D9-EF070DB30425}" type="slidenum">
              <a:rPr lang="tr-TR" smtClean="0"/>
              <a:t>‹#›</a:t>
            </a:fld>
            <a:endParaRPr lang="tr-TR"/>
          </a:p>
        </p:txBody>
      </p:sp>
    </p:spTree>
    <p:extLst>
      <p:ext uri="{BB962C8B-B14F-4D97-AF65-F5344CB8AC3E}">
        <p14:creationId xmlns:p14="http://schemas.microsoft.com/office/powerpoint/2010/main" val="32888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26B61E5-D8AE-4A74-84BB-F835751D9704}" type="datetime1">
              <a:rPr lang="tr-TR" smtClean="0"/>
              <a:t>22.03.2020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635327-58BE-4B5A-A7D9-EF070DB30425}" type="slidenum">
              <a:rPr lang="tr-TR" smtClean="0"/>
              <a:t>‹#›</a:t>
            </a:fld>
            <a:endParaRPr lang="tr-TR"/>
          </a:p>
        </p:txBody>
      </p:sp>
    </p:spTree>
    <p:extLst>
      <p:ext uri="{BB962C8B-B14F-4D97-AF65-F5344CB8AC3E}">
        <p14:creationId xmlns:p14="http://schemas.microsoft.com/office/powerpoint/2010/main" val="23108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3D7CC-7C2C-4D4D-9DE2-38E8C0D18871}" type="datetime1">
              <a:rPr lang="tr-TR" smtClean="0"/>
              <a:t>22.03.2020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35327-58BE-4B5A-A7D9-EF070DB30425}" type="slidenum">
              <a:rPr lang="tr-TR" smtClean="0"/>
              <a:t>‹#›</a:t>
            </a:fld>
            <a:endParaRPr lang="tr-TR"/>
          </a:p>
        </p:txBody>
      </p:sp>
    </p:spTree>
    <p:extLst>
      <p:ext uri="{BB962C8B-B14F-4D97-AF65-F5344CB8AC3E}">
        <p14:creationId xmlns:p14="http://schemas.microsoft.com/office/powerpoint/2010/main" val="408071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4" name="Dikdörtgen 13"/>
          <p:cNvSpPr/>
          <p:nvPr/>
        </p:nvSpPr>
        <p:spPr>
          <a:xfrm>
            <a:off x="6099175" y="392113"/>
            <a:ext cx="4389438" cy="3416320"/>
          </a:xfrm>
          <a:prstGeom prst="rect">
            <a:avLst/>
          </a:prstGeom>
        </p:spPr>
        <p:txBody>
          <a:bodyPr>
            <a:spAutoFit/>
          </a:bodyPr>
          <a:lstStyle/>
          <a:p>
            <a:pPr algn="ctr">
              <a:lnSpc>
                <a:spcPct val="150000"/>
              </a:lnSpc>
              <a:defRPr/>
            </a:pPr>
            <a:r>
              <a:rPr lang="tr-TR" sz="2400" b="1" dirty="0">
                <a:solidFill>
                  <a:schemeClr val="accent2">
                    <a:lumMod val="50000"/>
                  </a:schemeClr>
                </a:solidFill>
                <a:latin typeface="Tahoma" pitchFamily="34" charset="0"/>
                <a:cs typeface="Tahoma" pitchFamily="34" charset="0"/>
              </a:rPr>
              <a:t> Ekonomi </a:t>
            </a:r>
            <a:r>
              <a:rPr lang="tr-TR" sz="2400" b="1" dirty="0" smtClean="0">
                <a:solidFill>
                  <a:schemeClr val="accent2">
                    <a:lumMod val="50000"/>
                  </a:schemeClr>
                </a:solidFill>
                <a:latin typeface="Tahoma" pitchFamily="34" charset="0"/>
                <a:cs typeface="Tahoma" pitchFamily="34" charset="0"/>
              </a:rPr>
              <a:t>Alanında Yapılan </a:t>
            </a:r>
            <a:r>
              <a:rPr lang="tr-TR" sz="2400" b="1" dirty="0">
                <a:solidFill>
                  <a:schemeClr val="accent2">
                    <a:lumMod val="50000"/>
                  </a:schemeClr>
                </a:solidFill>
                <a:latin typeface="Tahoma" pitchFamily="34" charset="0"/>
                <a:cs typeface="Tahoma" pitchFamily="34" charset="0"/>
              </a:rPr>
              <a:t>İnkılâplar</a:t>
            </a:r>
          </a:p>
          <a:p>
            <a:pPr indent="723900">
              <a:lnSpc>
                <a:spcPct val="150000"/>
              </a:lnSpc>
              <a:defRPr/>
            </a:pPr>
            <a:r>
              <a:rPr lang="tr-TR" sz="2400" b="1" i="1" dirty="0">
                <a:solidFill>
                  <a:schemeClr val="accent2">
                    <a:lumMod val="50000"/>
                  </a:schemeClr>
                </a:solidFill>
                <a:latin typeface="Tahoma" pitchFamily="34" charset="0"/>
                <a:cs typeface="Tahoma" pitchFamily="34" charset="0"/>
              </a:rPr>
              <a:t>1.Ekonomik Alanda Yapılan Çalışmalar</a:t>
            </a:r>
          </a:p>
          <a:p>
            <a:pPr indent="723900">
              <a:lnSpc>
                <a:spcPct val="150000"/>
              </a:lnSpc>
              <a:defRPr/>
            </a:pPr>
            <a:r>
              <a:rPr lang="tr-TR" sz="2400" dirty="0">
                <a:latin typeface="Tahoma" pitchFamily="34" charset="0"/>
                <a:cs typeface="Tahoma" pitchFamily="34" charset="0"/>
              </a:rPr>
              <a:t>Bir milletin refah içerisinde yaşayabilmesinin</a:t>
            </a:r>
          </a:p>
        </p:txBody>
      </p:sp>
      <p:pic>
        <p:nvPicPr>
          <p:cNvPr id="161801" name="Picture 2" descr="C:\Documents and Settings\Osman SABANCI\Desktop\İnkılapTarihi PowerPoint\3 blm\1. TÜRK İNKILAP HAREKETLERİ\inkılap hareketleri\5.ekonomi ve sağlık alanında\1.ekonomik alanda\hububatdepoyagirecek01d306ec01cd9658b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49214"/>
            <a:ext cx="468153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2" name="Dikdörtgen 10"/>
          <p:cNvSpPr>
            <a:spLocks noChangeArrowheads="1"/>
          </p:cNvSpPr>
          <p:nvPr/>
        </p:nvSpPr>
        <p:spPr bwMode="auto">
          <a:xfrm>
            <a:off x="4008438" y="3571876"/>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 temel şartı şüphesiz ekonomik kalkınmışlıktır.</a:t>
            </a:r>
          </a:p>
        </p:txBody>
      </p:sp>
      <p:sp>
        <p:nvSpPr>
          <p:cNvPr id="12" name="Dikdörtgen 11"/>
          <p:cNvSpPr/>
          <p:nvPr/>
        </p:nvSpPr>
        <p:spPr>
          <a:xfrm>
            <a:off x="1992314" y="4103688"/>
            <a:ext cx="8289925" cy="2400300"/>
          </a:xfrm>
          <a:prstGeom prst="rect">
            <a:avLst/>
          </a:prstGeom>
        </p:spPr>
        <p:txBody>
          <a:bodyPr>
            <a:spAutoFit/>
          </a:bodyPr>
          <a:lstStyle/>
          <a:p>
            <a:pPr algn="just">
              <a:lnSpc>
                <a:spcPts val="3000"/>
              </a:lnSpc>
              <a:defRPr/>
            </a:pPr>
            <a:r>
              <a:rPr lang="tr-TR" sz="2400" dirty="0">
                <a:latin typeface="Tahoma" pitchFamily="34" charset="0"/>
                <a:cs typeface="Tahoma" pitchFamily="34" charset="0"/>
              </a:rPr>
              <a:t>Bu sebeple, ekonomi devlet - millet hayatındaki en önemli unsurlardan birisidir.</a:t>
            </a:r>
          </a:p>
          <a:p>
            <a:pPr indent="723900" algn="just">
              <a:lnSpc>
                <a:spcPts val="3000"/>
              </a:lnSpc>
              <a:defRPr/>
            </a:pPr>
            <a:r>
              <a:rPr lang="tr-TR" sz="2400" dirty="0">
                <a:latin typeface="Tahoma" pitchFamily="34" charset="0"/>
                <a:cs typeface="Tahoma" pitchFamily="34" charset="0"/>
              </a:rPr>
              <a:t>Osmanlılar zamanında, tarım ve hayvancılığa dayalı Türk ekonomisi, özellikle son dönemlerde kapitülâsyonlar ve uzun süren savaşlar yüzünden büyük krizler yaşamış dolayısıyla çökme noktasına gelmişti.</a:t>
            </a:r>
          </a:p>
        </p:txBody>
      </p:sp>
      <p:sp>
        <p:nvSpPr>
          <p:cNvPr id="2" name="Slayt Numarası Yer Tutucusu 1"/>
          <p:cNvSpPr>
            <a:spLocks noGrp="1"/>
          </p:cNvSpPr>
          <p:nvPr>
            <p:ph type="sldNum" sz="quarter" idx="12"/>
          </p:nvPr>
        </p:nvSpPr>
        <p:spPr/>
        <p:txBody>
          <a:bodyPr/>
          <a:lstStyle/>
          <a:p>
            <a:fld id="{B0635327-58BE-4B5A-A7D9-EF070DB30425}" type="slidenum">
              <a:rPr lang="tr-TR" smtClean="0"/>
              <a:t>1</a:t>
            </a:fld>
            <a:endParaRPr lang="tr-TR"/>
          </a:p>
        </p:txBody>
      </p:sp>
    </p:spTree>
    <p:extLst>
      <p:ext uri="{BB962C8B-B14F-4D97-AF65-F5344CB8AC3E}">
        <p14:creationId xmlns:p14="http://schemas.microsoft.com/office/powerpoint/2010/main" val="99091383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44" name="Dikdörtgen 13"/>
          <p:cNvSpPr>
            <a:spLocks noChangeArrowheads="1"/>
          </p:cNvSpPr>
          <p:nvPr/>
        </p:nvSpPr>
        <p:spPr bwMode="auto">
          <a:xfrm>
            <a:off x="560439" y="0"/>
            <a:ext cx="10854813"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b="1" u="sng" dirty="0" smtClean="0">
                <a:latin typeface="Tahoma" panose="020B0604030504040204" pitchFamily="34" charset="0"/>
                <a:cs typeface="Tahoma" panose="020B0604030504040204" pitchFamily="34" charset="0"/>
              </a:rPr>
              <a:t>Devletçilik</a:t>
            </a:r>
          </a:p>
          <a:p>
            <a:pPr algn="just" eaLnBrk="1" hangingPunct="1">
              <a:lnSpc>
                <a:spcPct val="150000"/>
              </a:lnSpc>
              <a:buFont typeface="Arial" panose="020B0604020202020204" pitchFamily="34" charset="0"/>
              <a:buNone/>
            </a:pPr>
            <a:r>
              <a:rPr lang="tr-TR" sz="2400" dirty="0" smtClean="0"/>
              <a:t>Devletçilik uygulamasını Osmanlı Türk toplum yapısında görebiliriz. Devlete hep öncelik verilmiştir. Ülkenin genel durumundan, toplumun refahından “devleti sorumlu tutan” anlayışın kökleri eskiye dayanır. Osmanlı yenileşme hareketlerinde İttihat ve Terakki döneminde devlet yönetiminde gelişme anlayışı vardır. Yine İzmir İktisat Kongresi’ne katılan tüm gruplar, kendi çıkarları ile ilgili isteklerini hep devletten beklemişlerdir.</a:t>
            </a:r>
          </a:p>
          <a:p>
            <a:pPr algn="just" eaLnBrk="1" hangingPunct="1">
              <a:lnSpc>
                <a:spcPct val="150000"/>
              </a:lnSpc>
              <a:buFont typeface="Arial" panose="020B0604020202020204" pitchFamily="34" charset="0"/>
              <a:buNone/>
            </a:pPr>
            <a:r>
              <a:rPr lang="tr-TR" sz="2400" dirty="0" smtClean="0"/>
              <a:t>Cumhuriyet’in ilk yıllarında özel girişimciliğe önem veren liberal iktisat politikası benimsenmiştir, özel kesim desteklenmiştir. Devletin iktisadi hayata katılım ve müdahaleleri bu dönemde sınırlıdır. Devlet, daha çok fiziki ve kurumsal bir alt yapı oluşturmaya çalışmıştır. İlk on yılda özellikle sanayileşme alanında beklenen başarı sağlanmamıştır. </a:t>
            </a:r>
            <a:endParaRPr lang="tr-TR" altLang="tr-TR" sz="2400" dirty="0">
              <a:latin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B0635327-58BE-4B5A-A7D9-EF070DB30425}" type="slidenum">
              <a:rPr lang="tr-TR" smtClean="0"/>
              <a:t>10</a:t>
            </a:fld>
            <a:endParaRPr lang="tr-TR"/>
          </a:p>
        </p:txBody>
      </p:sp>
    </p:spTree>
    <p:extLst>
      <p:ext uri="{BB962C8B-B14F-4D97-AF65-F5344CB8AC3E}">
        <p14:creationId xmlns:p14="http://schemas.microsoft.com/office/powerpoint/2010/main" val="200914046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44" name="Dikdörtgen 13"/>
          <p:cNvSpPr>
            <a:spLocks noChangeArrowheads="1"/>
          </p:cNvSpPr>
          <p:nvPr/>
        </p:nvSpPr>
        <p:spPr bwMode="auto">
          <a:xfrm>
            <a:off x="560439" y="0"/>
            <a:ext cx="10854813"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sz="2400" dirty="0" smtClean="0"/>
              <a:t>Sanayi sektöründe beklenen başarı diğer sektörlerin gerisinde kalmıştır. 1929 dünya ekonomik krizi döneminde liberal ekonomi sorgulanmaya başlanmış, kapitalist ekonomik sistemi uygulayan ülkeler bile krizden çıkmak için hükümetlerin ekonomiye müdahil olmalarını beklemişlerdir. Bu süreçte Türkiye’de devletçi bir ekonomi politikasının izlenmesi oldukça isabetli olmuştur.</a:t>
            </a:r>
          </a:p>
          <a:p>
            <a:pPr algn="just" eaLnBrk="1" hangingPunct="1">
              <a:lnSpc>
                <a:spcPct val="150000"/>
              </a:lnSpc>
              <a:buFont typeface="Arial" panose="020B0604020202020204" pitchFamily="34" charset="0"/>
              <a:buNone/>
            </a:pPr>
            <a:r>
              <a:rPr lang="tr-TR" sz="2400" dirty="0" smtClean="0"/>
              <a:t>1923–1930 yıllarında yaşanan süreç iki iktisadi hedefin belirlenmesine sebep olmuştur. Bunlar, ekonomik bağımsızlık ve hızlı kalkınmadır. Aynı zamanda bu iki ilkenin gerçekleşmesi özel teşebbüsün sınırsız desteklemesiyle mümkün değildir. Devlet riskli yatırımlarda öncü rol oynamalıdır. 1930 yılı Türk ekonomisinde bir dönüm noktasıdır. Tüm dünyada olduğu gibi Türkiye’de de 1929 büyük krizi devletçi, korumacı ve müdahaleci politikalar uygulatmaya başlatmıştır. 1929’da yaşanan büyük buhran sonucunda fiyatların düşmesi Cumhuriyetin dış ticaretini etkilemiştir.</a:t>
            </a:r>
            <a:endParaRPr lang="tr-TR" altLang="tr-TR" sz="2400" dirty="0">
              <a:latin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B0635327-58BE-4B5A-A7D9-EF070DB30425}" type="slidenum">
              <a:rPr lang="tr-TR" smtClean="0"/>
              <a:t>11</a:t>
            </a:fld>
            <a:endParaRPr lang="tr-TR"/>
          </a:p>
        </p:txBody>
      </p:sp>
    </p:spTree>
    <p:extLst>
      <p:ext uri="{BB962C8B-B14F-4D97-AF65-F5344CB8AC3E}">
        <p14:creationId xmlns:p14="http://schemas.microsoft.com/office/powerpoint/2010/main" val="5853645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44" name="Dikdörtgen 13"/>
          <p:cNvSpPr>
            <a:spLocks noChangeArrowheads="1"/>
          </p:cNvSpPr>
          <p:nvPr/>
        </p:nvSpPr>
        <p:spPr bwMode="auto">
          <a:xfrm>
            <a:off x="1047136" y="589936"/>
            <a:ext cx="948321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sz="2400" b="1" dirty="0" smtClean="0">
                <a:latin typeface="Tahoma" panose="020B0604030504040204" pitchFamily="34" charset="0"/>
                <a:ea typeface="Tahoma" panose="020B0604030504040204" pitchFamily="34" charset="0"/>
                <a:cs typeface="Tahoma" panose="020B0604030504040204" pitchFamily="34" charset="0"/>
              </a:rPr>
              <a:t>1930 yıllarında Türkiye’de uygulanan devletçi ekonomik politikaların sebeplerini şöyle sıralayabiliriz:</a:t>
            </a:r>
          </a:p>
          <a:p>
            <a:pPr marL="457200" indent="-457200" algn="just" eaLnBrk="1" hangingPunct="1">
              <a:lnSpc>
                <a:spcPct val="150000"/>
              </a:lnSpc>
              <a:buFont typeface="Arial" panose="020B0604020202020204" pitchFamily="34" charset="0"/>
              <a:buAutoNum type="arabicPeriod"/>
            </a:pPr>
            <a:r>
              <a:rPr lang="tr-TR" sz="2400" dirty="0" smtClean="0">
                <a:latin typeface="Tahoma" panose="020B0604030504040204" pitchFamily="34" charset="0"/>
                <a:ea typeface="Tahoma" panose="020B0604030504040204" pitchFamily="34" charset="0"/>
                <a:cs typeface="Tahoma" panose="020B0604030504040204" pitchFamily="34" charset="0"/>
              </a:rPr>
              <a:t>1923 - 1929 yılları arasında uygulanan liberal ekonomi politikalarından istenen sonuç alınmamıştır. </a:t>
            </a:r>
          </a:p>
          <a:p>
            <a:pPr indent="0" algn="just" eaLnBrk="1" hangingPunct="1">
              <a:lnSpc>
                <a:spcPct val="150000"/>
              </a:lnSpc>
            </a:pPr>
            <a:r>
              <a:rPr lang="tr-TR" sz="2400" dirty="0" smtClean="0">
                <a:latin typeface="Tahoma" panose="020B0604030504040204" pitchFamily="34" charset="0"/>
                <a:ea typeface="Tahoma" panose="020B0604030504040204" pitchFamily="34" charset="0"/>
                <a:cs typeface="Tahoma" panose="020B0604030504040204" pitchFamily="34" charset="0"/>
              </a:rPr>
              <a:t>2. 1929 Büyük krizin dünya genelinde ekonomileri olumsuz etkilemesi </a:t>
            </a:r>
          </a:p>
          <a:p>
            <a:pPr indent="0" algn="just" eaLnBrk="1" hangingPunct="1">
              <a:lnSpc>
                <a:spcPct val="150000"/>
              </a:lnSpc>
            </a:pPr>
            <a:r>
              <a:rPr lang="tr-TR" sz="2400" dirty="0" smtClean="0">
                <a:latin typeface="Tahoma" panose="020B0604030504040204" pitchFamily="34" charset="0"/>
                <a:ea typeface="Tahoma" panose="020B0604030504040204" pitchFamily="34" charset="0"/>
                <a:cs typeface="Tahoma" panose="020B0604030504040204" pitchFamily="34" charset="0"/>
              </a:rPr>
              <a:t>3. SSCB’de uygulanan planlı ekonomik politikasının başarılı olması </a:t>
            </a:r>
          </a:p>
          <a:p>
            <a:pPr indent="0" algn="just" eaLnBrk="1" hangingPunct="1">
              <a:lnSpc>
                <a:spcPct val="150000"/>
              </a:lnSpc>
            </a:pPr>
            <a:r>
              <a:rPr lang="tr-TR" sz="2400" dirty="0" smtClean="0">
                <a:latin typeface="Tahoma" panose="020B0604030504040204" pitchFamily="34" charset="0"/>
                <a:ea typeface="Tahoma" panose="020B0604030504040204" pitchFamily="34" charset="0"/>
                <a:cs typeface="Tahoma" panose="020B0604030504040204" pitchFamily="34" charset="0"/>
              </a:rPr>
              <a:t>4. Klasik ekonomik politikaların 1929 krizini çözememesi üzerine devletin ekonomiye müdahale etmesi gerektiğini savunanların artması </a:t>
            </a:r>
          </a:p>
        </p:txBody>
      </p:sp>
      <p:sp>
        <p:nvSpPr>
          <p:cNvPr id="2" name="Slayt Numarası Yer Tutucusu 1"/>
          <p:cNvSpPr>
            <a:spLocks noGrp="1"/>
          </p:cNvSpPr>
          <p:nvPr>
            <p:ph type="sldNum" sz="quarter" idx="12"/>
          </p:nvPr>
        </p:nvSpPr>
        <p:spPr/>
        <p:txBody>
          <a:bodyPr/>
          <a:lstStyle/>
          <a:p>
            <a:fld id="{B0635327-58BE-4B5A-A7D9-EF070DB30425}" type="slidenum">
              <a:rPr lang="tr-TR" smtClean="0"/>
              <a:t>12</a:t>
            </a:fld>
            <a:endParaRPr lang="tr-TR"/>
          </a:p>
        </p:txBody>
      </p:sp>
    </p:spTree>
    <p:extLst>
      <p:ext uri="{BB962C8B-B14F-4D97-AF65-F5344CB8AC3E}">
        <p14:creationId xmlns:p14="http://schemas.microsoft.com/office/powerpoint/2010/main" val="423063601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67944" name="Dikdörtgen 13"/>
          <p:cNvSpPr>
            <a:spLocks noChangeArrowheads="1"/>
          </p:cNvSpPr>
          <p:nvPr/>
        </p:nvSpPr>
        <p:spPr bwMode="auto">
          <a:xfrm>
            <a:off x="1971676" y="392114"/>
            <a:ext cx="82978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b="1" u="sng" dirty="0" smtClean="0">
                <a:latin typeface="Tahoma" panose="020B0604030504040204" pitchFamily="34" charset="0"/>
                <a:cs typeface="Tahoma" panose="020B0604030504040204" pitchFamily="34" charset="0"/>
              </a:rPr>
              <a:t>I. Beş Yıllık Kalkınma Planı</a:t>
            </a:r>
          </a:p>
          <a:p>
            <a:pPr algn="just" eaLnBrk="1" hangingPunct="1">
              <a:lnSpc>
                <a:spcPct val="150000"/>
              </a:lnSpc>
              <a:buFont typeface="Arial" panose="020B0604020202020204" pitchFamily="34" charset="0"/>
              <a:buNone/>
            </a:pPr>
            <a:endParaRPr lang="tr-TR" altLang="tr-TR" sz="2400" u="sng" dirty="0">
              <a:latin typeface="Tahoma" panose="020B0604030504040204" pitchFamily="34" charset="0"/>
              <a:cs typeface="Tahoma" panose="020B0604030504040204" pitchFamily="34" charset="0"/>
            </a:endParaRPr>
          </a:p>
          <a:p>
            <a:pPr algn="just" eaLnBrk="1" hangingPunct="1">
              <a:lnSpc>
                <a:spcPct val="150000"/>
              </a:lnSpc>
              <a:buFont typeface="Arial" panose="020B0604020202020204" pitchFamily="34" charset="0"/>
              <a:buNone/>
            </a:pPr>
            <a:r>
              <a:rPr lang="tr-TR" altLang="tr-TR" sz="2400" dirty="0">
                <a:latin typeface="Tahoma" panose="020B0604030504040204" pitchFamily="34" charset="0"/>
                <a:cs typeface="Tahoma" panose="020B0604030504040204" pitchFamily="34" charset="0"/>
              </a:rPr>
              <a:t>Türkiye’de açılan bu yeni dönemde, özellikle 1933 - 1938 yıllan arasında Devletçilik ilkesine uygun olarak yatırımlar yapılırken, aynı zamanda </a:t>
            </a:r>
            <a:r>
              <a:rPr lang="tr-TR" altLang="tr-TR" sz="2400" b="1" dirty="0">
                <a:latin typeface="Tahoma" panose="020B0604030504040204" pitchFamily="34" charset="0"/>
                <a:cs typeface="Tahoma" panose="020B0604030504040204" pitchFamily="34" charset="0"/>
              </a:rPr>
              <a:t>I. Beş Yıllık Kalkınma Planını</a:t>
            </a:r>
            <a:r>
              <a:rPr lang="tr-TR" altLang="tr-TR" sz="2400" dirty="0">
                <a:latin typeface="Tahoma" panose="020B0604030504040204" pitchFamily="34" charset="0"/>
                <a:cs typeface="Tahoma" panose="020B0604030504040204" pitchFamily="34" charset="0"/>
              </a:rPr>
              <a:t>n yürürlüğe konulmasıyla, ekonomide planlı yıllar da başlamıştır. </a:t>
            </a:r>
          </a:p>
          <a:p>
            <a:pPr algn="just" eaLnBrk="1" hangingPunct="1">
              <a:lnSpc>
                <a:spcPct val="150000"/>
              </a:lnSpc>
              <a:buFont typeface="Arial" panose="020B0604020202020204" pitchFamily="34" charset="0"/>
              <a:buNone/>
            </a:pPr>
            <a:r>
              <a:rPr lang="tr-TR" altLang="tr-TR" sz="2400" dirty="0">
                <a:latin typeface="Tahoma" panose="020B0604030504040204" pitchFamily="34" charset="0"/>
                <a:cs typeface="Tahoma" panose="020B0604030504040204" pitchFamily="34" charset="0"/>
              </a:rPr>
              <a:t>Türk sanayisinin kuruluş yılları olarak da kabul edilen bu dönemde, sanayileşmeye öncelik verilmiştir. </a:t>
            </a:r>
          </a:p>
        </p:txBody>
      </p:sp>
      <p:sp>
        <p:nvSpPr>
          <p:cNvPr id="2" name="Slayt Numarası Yer Tutucusu 1"/>
          <p:cNvSpPr>
            <a:spLocks noGrp="1"/>
          </p:cNvSpPr>
          <p:nvPr>
            <p:ph type="sldNum" sz="quarter" idx="12"/>
          </p:nvPr>
        </p:nvSpPr>
        <p:spPr/>
        <p:txBody>
          <a:bodyPr/>
          <a:lstStyle/>
          <a:p>
            <a:fld id="{B0635327-58BE-4B5A-A7D9-EF070DB30425}" type="slidenum">
              <a:rPr lang="tr-TR" smtClean="0"/>
              <a:t>13</a:t>
            </a:fld>
            <a:endParaRPr lang="tr-TR"/>
          </a:p>
        </p:txBody>
      </p:sp>
    </p:spTree>
    <p:extLst>
      <p:ext uri="{BB962C8B-B14F-4D97-AF65-F5344CB8AC3E}">
        <p14:creationId xmlns:p14="http://schemas.microsoft.com/office/powerpoint/2010/main" val="14787474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67944" name="Dikdörtgen 13"/>
          <p:cNvSpPr>
            <a:spLocks noChangeArrowheads="1"/>
          </p:cNvSpPr>
          <p:nvPr/>
        </p:nvSpPr>
        <p:spPr bwMode="auto">
          <a:xfrm>
            <a:off x="427705" y="1100036"/>
            <a:ext cx="1110553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dirty="0" err="1" smtClean="0">
                <a:latin typeface="Tahoma" panose="020B0604030504040204" pitchFamily="34" charset="0"/>
                <a:cs typeface="Tahoma" panose="020B0604030504040204" pitchFamily="34" charset="0"/>
              </a:rPr>
              <a:t>BBYSP’nin</a:t>
            </a:r>
            <a:r>
              <a:rPr lang="tr-TR" altLang="tr-TR" sz="2400" dirty="0" smtClean="0">
                <a:latin typeface="Tahoma" panose="020B0604030504040204" pitchFamily="34" charset="0"/>
                <a:cs typeface="Tahoma" panose="020B0604030504040204" pitchFamily="34" charset="0"/>
              </a:rPr>
              <a:t> özünü şu üç madde ile özetlemek mümkündür:</a:t>
            </a:r>
          </a:p>
          <a:p>
            <a:pPr marL="457200" indent="-457200" algn="just" eaLnBrk="1" hangingPunct="1">
              <a:lnSpc>
                <a:spcPct val="150000"/>
              </a:lnSpc>
              <a:buFont typeface="Arial" panose="020B0604020202020204" pitchFamily="34" charset="0"/>
              <a:buAutoNum type="arabicPeriod"/>
            </a:pPr>
            <a:r>
              <a:rPr lang="tr-TR" sz="2400" dirty="0" smtClean="0">
                <a:latin typeface="Tahoma" panose="020B0604030504040204" pitchFamily="34" charset="0"/>
                <a:ea typeface="Tahoma" panose="020B0604030504040204" pitchFamily="34" charset="0"/>
                <a:cs typeface="Tahoma" panose="020B0604030504040204" pitchFamily="34" charset="0"/>
              </a:rPr>
              <a:t>Temel hammaddesi memlekette yetişen veya kısa zamanda içeride elde edilmesi mümkün görülen sanayi ele alınmıştır. </a:t>
            </a:r>
          </a:p>
          <a:p>
            <a:pPr marL="457200" indent="-457200" algn="just" eaLnBrk="1" hangingPunct="1">
              <a:lnSpc>
                <a:spcPct val="150000"/>
              </a:lnSpc>
              <a:buFont typeface="Arial" panose="020B0604020202020204" pitchFamily="34" charset="0"/>
              <a:buAutoNum type="arabicPeriod"/>
            </a:pPr>
            <a:r>
              <a:rPr lang="tr-TR" sz="2400" dirty="0" smtClean="0">
                <a:latin typeface="Tahoma" panose="020B0604030504040204" pitchFamily="34" charset="0"/>
                <a:ea typeface="Tahoma" panose="020B0604030504040204" pitchFamily="34" charset="0"/>
                <a:cs typeface="Tahoma" panose="020B0604030504040204" pitchFamily="34" charset="0"/>
              </a:rPr>
              <a:t>Bunlar büyük sanayi ve teknik güç isteyen sanayi olduğu için kurulmaları devlete bırakılmıştır. </a:t>
            </a:r>
          </a:p>
          <a:p>
            <a:pPr marL="457200" indent="-457200" algn="just" eaLnBrk="1" hangingPunct="1">
              <a:lnSpc>
                <a:spcPct val="150000"/>
              </a:lnSpc>
              <a:buFont typeface="Arial" panose="020B0604020202020204" pitchFamily="34" charset="0"/>
              <a:buAutoNum type="arabicPeriod"/>
            </a:pPr>
            <a:r>
              <a:rPr lang="tr-TR" sz="2400" dirty="0" smtClean="0">
                <a:latin typeface="Tahoma" panose="020B0604030504040204" pitchFamily="34" charset="0"/>
                <a:ea typeface="Tahoma" panose="020B0604030504040204" pitchFamily="34" charset="0"/>
                <a:cs typeface="Tahoma" panose="020B0604030504040204" pitchFamily="34" charset="0"/>
              </a:rPr>
              <a:t>Kurulması istenilen sanayinin üretim düzeyi ülkenin ihtiyaç ve üretimiyle orantılıdır</a:t>
            </a:r>
            <a:endParaRPr lang="tr-TR" alt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B0635327-58BE-4B5A-A7D9-EF070DB30425}" type="slidenum">
              <a:rPr lang="tr-TR" smtClean="0"/>
              <a:t>14</a:t>
            </a:fld>
            <a:endParaRPr lang="tr-TR"/>
          </a:p>
        </p:txBody>
      </p:sp>
    </p:spTree>
    <p:extLst>
      <p:ext uri="{BB962C8B-B14F-4D97-AF65-F5344CB8AC3E}">
        <p14:creationId xmlns:p14="http://schemas.microsoft.com/office/powerpoint/2010/main" val="40961229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67944" name="Dikdörtgen 13"/>
          <p:cNvSpPr>
            <a:spLocks noChangeArrowheads="1"/>
          </p:cNvSpPr>
          <p:nvPr/>
        </p:nvSpPr>
        <p:spPr bwMode="auto">
          <a:xfrm>
            <a:off x="486697" y="392114"/>
            <a:ext cx="1151848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indent="0" algn="just" eaLnBrk="1" hangingPunct="1">
              <a:lnSpc>
                <a:spcPct val="150000"/>
              </a:lnSpc>
            </a:pPr>
            <a:r>
              <a:rPr lang="tr-TR" sz="2000" b="1" dirty="0" err="1" smtClean="0">
                <a:latin typeface="Tahoma" panose="020B0604030504040204" pitchFamily="34" charset="0"/>
                <a:ea typeface="Tahoma" panose="020B0604030504040204" pitchFamily="34" charset="0"/>
                <a:cs typeface="Tahoma" panose="020B0604030504040204" pitchFamily="34" charset="0"/>
              </a:rPr>
              <a:t>BBYSP’ninde</a:t>
            </a:r>
            <a:r>
              <a:rPr lang="tr-TR" sz="2000" b="1" dirty="0" smtClean="0">
                <a:latin typeface="Tahoma" panose="020B0604030504040204" pitchFamily="34" charset="0"/>
                <a:ea typeface="Tahoma" panose="020B0604030504040204" pitchFamily="34" charset="0"/>
                <a:cs typeface="Tahoma" panose="020B0604030504040204" pitchFamily="34" charset="0"/>
              </a:rPr>
              <a:t> kurulması planlanan sanayi 5 temel grupta toplanmaktadır. </a:t>
            </a:r>
          </a:p>
          <a:p>
            <a:pPr marL="457200" indent="-457200" algn="just" eaLnBrk="1" hangingPunct="1">
              <a:lnSpc>
                <a:spcPct val="150000"/>
              </a:lnSpc>
              <a:buAutoNum type="arabicPeriod"/>
            </a:pPr>
            <a:r>
              <a:rPr lang="tr-TR" sz="2000" dirty="0" smtClean="0">
                <a:latin typeface="Tahoma" panose="020B0604030504040204" pitchFamily="34" charset="0"/>
                <a:ea typeface="Tahoma" panose="020B0604030504040204" pitchFamily="34" charset="0"/>
                <a:cs typeface="Tahoma" panose="020B0604030504040204" pitchFamily="34" charset="0"/>
              </a:rPr>
              <a:t>Dokuma (Pamuk, Yün, İplik)</a:t>
            </a:r>
          </a:p>
          <a:p>
            <a:pPr marL="457200" indent="-457200" algn="just" eaLnBrk="1" hangingPunct="1">
              <a:lnSpc>
                <a:spcPct val="150000"/>
              </a:lnSpc>
              <a:buAutoNum type="arabicPeriod"/>
            </a:pPr>
            <a:r>
              <a:rPr lang="tr-TR" sz="2000" dirty="0" smtClean="0">
                <a:latin typeface="Tahoma" panose="020B0604030504040204" pitchFamily="34" charset="0"/>
                <a:ea typeface="Tahoma" panose="020B0604030504040204" pitchFamily="34" charset="0"/>
                <a:cs typeface="Tahoma" panose="020B0604030504040204" pitchFamily="34" charset="0"/>
              </a:rPr>
              <a:t>Maden İşleme ( Demir-Çelik, Kömür, Bakır, Kükürt) </a:t>
            </a:r>
          </a:p>
          <a:p>
            <a:pPr marL="457200" indent="-457200" algn="just" eaLnBrk="1" hangingPunct="1">
              <a:lnSpc>
                <a:spcPct val="150000"/>
              </a:lnSpc>
              <a:buAutoNum type="arabicPeriod"/>
            </a:pPr>
            <a:r>
              <a:rPr lang="tr-TR" sz="2000" dirty="0" smtClean="0">
                <a:latin typeface="Tahoma" panose="020B0604030504040204" pitchFamily="34" charset="0"/>
                <a:ea typeface="Tahoma" panose="020B0604030504040204" pitchFamily="34" charset="0"/>
                <a:cs typeface="Tahoma" panose="020B0604030504040204" pitchFamily="34" charset="0"/>
              </a:rPr>
              <a:t>Kâğıt, Selüloz ve Karton </a:t>
            </a:r>
          </a:p>
          <a:p>
            <a:pPr marL="457200" indent="-457200" algn="just" eaLnBrk="1" hangingPunct="1">
              <a:lnSpc>
                <a:spcPct val="150000"/>
              </a:lnSpc>
              <a:buAutoNum type="arabicPeriod"/>
            </a:pPr>
            <a:r>
              <a:rPr lang="tr-TR" sz="2000" dirty="0" smtClean="0">
                <a:latin typeface="Tahoma" panose="020B0604030504040204" pitchFamily="34" charset="0"/>
                <a:ea typeface="Tahoma" panose="020B0604030504040204" pitchFamily="34" charset="0"/>
                <a:cs typeface="Tahoma" panose="020B0604030504040204" pitchFamily="34" charset="0"/>
              </a:rPr>
              <a:t>Kimya ( Klor, </a:t>
            </a:r>
            <a:r>
              <a:rPr lang="tr-TR" sz="2000" dirty="0" err="1" smtClean="0">
                <a:latin typeface="Tahoma" panose="020B0604030504040204" pitchFamily="34" charset="0"/>
                <a:ea typeface="Tahoma" panose="020B0604030504040204" pitchFamily="34" charset="0"/>
                <a:cs typeface="Tahoma" panose="020B0604030504040204" pitchFamily="34" charset="0"/>
              </a:rPr>
              <a:t>Fosforikasit</a:t>
            </a:r>
            <a:r>
              <a:rPr lang="tr-TR" sz="2000" dirty="0" smtClean="0">
                <a:latin typeface="Tahoma" panose="020B0604030504040204" pitchFamily="34" charset="0"/>
                <a:ea typeface="Tahoma" panose="020B0604030504040204" pitchFamily="34" charset="0"/>
                <a:cs typeface="Tahoma" panose="020B0604030504040204" pitchFamily="34" charset="0"/>
              </a:rPr>
              <a:t>, Gülyağı, vb.) </a:t>
            </a:r>
          </a:p>
          <a:p>
            <a:pPr marL="457200" indent="-457200" algn="just" eaLnBrk="1" hangingPunct="1">
              <a:lnSpc>
                <a:spcPct val="150000"/>
              </a:lnSpc>
              <a:buAutoNum type="arabicPeriod"/>
            </a:pPr>
            <a:r>
              <a:rPr lang="tr-TR" sz="2000" dirty="0" smtClean="0">
                <a:latin typeface="Tahoma" panose="020B0604030504040204" pitchFamily="34" charset="0"/>
                <a:ea typeface="Tahoma" panose="020B0604030504040204" pitchFamily="34" charset="0"/>
                <a:cs typeface="Tahoma" panose="020B0604030504040204" pitchFamily="34" charset="0"/>
              </a:rPr>
              <a:t>Taş- Toprak (Cam, Şişe, Seramik, Çimento)</a:t>
            </a:r>
          </a:p>
          <a:p>
            <a:pPr indent="0" algn="just" eaLnBrk="1" hangingPunct="1">
              <a:lnSpc>
                <a:spcPct val="150000"/>
              </a:lnSpc>
            </a:pPr>
            <a:r>
              <a:rPr lang="tr-TR" sz="2000" b="1" dirty="0" smtClean="0">
                <a:latin typeface="Tahoma" panose="020B0604030504040204" pitchFamily="34" charset="0"/>
                <a:ea typeface="Tahoma" panose="020B0604030504040204" pitchFamily="34" charset="0"/>
                <a:cs typeface="Tahoma" panose="020B0604030504040204" pitchFamily="34" charset="0"/>
              </a:rPr>
              <a:t>Yeni Cumhuriyet tarım ülkesi olma imajından kurtulmak istemiştir. Bu bağlamda stratejik amaçları şöyle özetlenebilir: </a:t>
            </a:r>
          </a:p>
          <a:p>
            <a:pPr marL="457200" indent="-457200" algn="just" eaLnBrk="1" hangingPunct="1">
              <a:lnSpc>
                <a:spcPct val="150000"/>
              </a:lnSpc>
              <a:buAutoNum type="arabicPeriod"/>
            </a:pPr>
            <a:r>
              <a:rPr lang="tr-TR" sz="2000" dirty="0" smtClean="0">
                <a:latin typeface="Tahoma" panose="020B0604030504040204" pitchFamily="34" charset="0"/>
                <a:ea typeface="Tahoma" panose="020B0604030504040204" pitchFamily="34" charset="0"/>
                <a:cs typeface="Tahoma" panose="020B0604030504040204" pitchFamily="34" charset="0"/>
              </a:rPr>
              <a:t>Hedef temel ihtiyaç maddelerini üretmektir. </a:t>
            </a:r>
          </a:p>
          <a:p>
            <a:pPr marL="457200" indent="-457200" algn="just" eaLnBrk="1" hangingPunct="1">
              <a:lnSpc>
                <a:spcPct val="150000"/>
              </a:lnSpc>
              <a:buAutoNum type="arabicPeriod"/>
            </a:pPr>
            <a:r>
              <a:rPr lang="tr-TR" sz="2000" dirty="0" smtClean="0">
                <a:latin typeface="Tahoma" panose="020B0604030504040204" pitchFamily="34" charset="0"/>
                <a:ea typeface="Tahoma" panose="020B0604030504040204" pitchFamily="34" charset="0"/>
                <a:cs typeface="Tahoma" panose="020B0604030504040204" pitchFamily="34" charset="0"/>
              </a:rPr>
              <a:t>2. Kurulması planlanan sanayi kollarının hammaddelerinin ülke içerisinde olmasına özen gösterilmiştir. </a:t>
            </a:r>
          </a:p>
          <a:p>
            <a:pPr marL="457200" indent="-457200" algn="just" eaLnBrk="1" hangingPunct="1">
              <a:lnSpc>
                <a:spcPct val="150000"/>
              </a:lnSpc>
              <a:buAutoNum type="arabicPeriod"/>
            </a:pPr>
            <a:r>
              <a:rPr lang="tr-TR" sz="2000" dirty="0" smtClean="0">
                <a:latin typeface="Tahoma" panose="020B0604030504040204" pitchFamily="34" charset="0"/>
                <a:ea typeface="Tahoma" panose="020B0604030504040204" pitchFamily="34" charset="0"/>
                <a:cs typeface="Tahoma" panose="020B0604030504040204" pitchFamily="34" charset="0"/>
              </a:rPr>
              <a:t>3. Dışa bağımlılık azaltılacaktır</a:t>
            </a:r>
            <a:endParaRPr lang="tr-TR" altLang="tr-TR" sz="2000" dirty="0">
              <a:latin typeface="Tahoma" panose="020B0604030504040204" pitchFamily="34" charset="0"/>
              <a:ea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B0635327-58BE-4B5A-A7D9-EF070DB30425}" type="slidenum">
              <a:rPr lang="tr-TR" smtClean="0"/>
              <a:t>15</a:t>
            </a:fld>
            <a:endParaRPr lang="tr-TR"/>
          </a:p>
        </p:txBody>
      </p:sp>
    </p:spTree>
    <p:extLst>
      <p:ext uri="{BB962C8B-B14F-4D97-AF65-F5344CB8AC3E}">
        <p14:creationId xmlns:p14="http://schemas.microsoft.com/office/powerpoint/2010/main" val="270909426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B0635327-58BE-4B5A-A7D9-EF070DB30425}" type="slidenum">
              <a:rPr lang="tr-TR" smtClean="0"/>
              <a:t>16</a:t>
            </a:fld>
            <a:endParaRPr lang="tr-TR"/>
          </a:p>
        </p:txBody>
      </p:sp>
    </p:spTree>
    <p:extLst>
      <p:ext uri="{BB962C8B-B14F-4D97-AF65-F5344CB8AC3E}">
        <p14:creationId xmlns:p14="http://schemas.microsoft.com/office/powerpoint/2010/main" val="126540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62824" name="Dikdörtgen 13"/>
          <p:cNvSpPr>
            <a:spLocks noChangeArrowheads="1"/>
          </p:cNvSpPr>
          <p:nvPr/>
        </p:nvSpPr>
        <p:spPr bwMode="auto">
          <a:xfrm>
            <a:off x="307259" y="259377"/>
            <a:ext cx="702269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dirty="0" smtClean="0">
                <a:latin typeface="Tahoma" panose="020B0604030504040204" pitchFamily="34" charset="0"/>
                <a:cs typeface="Tahoma" panose="020B0604030504040204" pitchFamily="34" charset="0"/>
              </a:rPr>
              <a:t>Yeni </a:t>
            </a:r>
            <a:r>
              <a:rPr lang="tr-TR" altLang="tr-TR" sz="2400" dirty="0">
                <a:latin typeface="Tahoma" panose="020B0604030504040204" pitchFamily="34" charset="0"/>
                <a:cs typeface="Tahoma" panose="020B0604030504040204" pitchFamily="34" charset="0"/>
              </a:rPr>
              <a:t>Türk Devleti’nin kuruluşuyla birlikte ülkeyi kalkındırma programı ele alınınca, bunun önce ekonomik alandaki kalkınma ile mümkün olabileceği görülmüş ve ekonomik faaliyetler bir bütün olarak ele alınmaya çalışılmıştır.</a:t>
            </a:r>
          </a:p>
          <a:p>
            <a:pPr algn="just" eaLnBrk="1" hangingPunct="1">
              <a:lnSpc>
                <a:spcPct val="150000"/>
              </a:lnSpc>
              <a:buFont typeface="Arial" panose="020B0604020202020204" pitchFamily="34" charset="0"/>
              <a:buNone/>
            </a:pPr>
            <a:r>
              <a:rPr lang="tr-TR" altLang="tr-TR" sz="2400" dirty="0">
                <a:latin typeface="Tahoma" panose="020B0604030504040204" pitchFamily="34" charset="0"/>
                <a:cs typeface="Tahoma" panose="020B0604030504040204" pitchFamily="34" charset="0"/>
              </a:rPr>
              <a:t>Daha cumhuriyet ilan edilmeden önce, 17 Şubat 1923 tarihinde İzmir’de, değişik iş çevrelerinden temsilcilerin de katıldığı </a:t>
            </a:r>
            <a:r>
              <a:rPr lang="tr-TR" altLang="tr-TR" sz="2400" b="1" dirty="0">
                <a:latin typeface="Tahoma" panose="020B0604030504040204" pitchFamily="34" charset="0"/>
                <a:cs typeface="Tahoma" panose="020B0604030504040204" pitchFamily="34" charset="0"/>
              </a:rPr>
              <a:t>I. Türkiye İktisat Kongresi </a:t>
            </a:r>
            <a:r>
              <a:rPr lang="tr-TR" altLang="tr-TR" sz="2400" dirty="0">
                <a:latin typeface="Tahoma" panose="020B0604030504040204" pitchFamily="34" charset="0"/>
                <a:cs typeface="Tahoma" panose="020B0604030504040204" pitchFamily="34" charset="0"/>
              </a:rPr>
              <a:t>toplanarak ekonominin durumu görüşülmüştü.</a:t>
            </a:r>
          </a:p>
        </p:txBody>
      </p:sp>
      <p:pic>
        <p:nvPicPr>
          <p:cNvPr id="9" name="Picture 4" descr="http://t2.gstatic.com/images?q=tbn:ANd9GcR3hUE6KK99cI-SVWzqwrLjIfSKWKn1a0Py-ly4Vb8BXG09pwhg&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890" y="93662"/>
            <a:ext cx="4194944"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3 Dikdörtgen"/>
          <p:cNvSpPr>
            <a:spLocks noChangeArrowheads="1"/>
          </p:cNvSpPr>
          <p:nvPr/>
        </p:nvSpPr>
        <p:spPr bwMode="auto">
          <a:xfrm>
            <a:off x="8019258" y="3922558"/>
            <a:ext cx="36433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200" b="1" i="1" dirty="0">
                <a:latin typeface="Times New Roman" panose="02020603050405020304" pitchFamily="18" charset="0"/>
                <a:cs typeface="Times New Roman" panose="02020603050405020304" pitchFamily="18" charset="0"/>
              </a:rPr>
              <a:t>Birinci İzmir İktisat Kongresi </a:t>
            </a:r>
          </a:p>
          <a:p>
            <a:pPr algn="ctr" eaLnBrk="1" hangingPunct="1"/>
            <a:r>
              <a:rPr lang="tr-TR" altLang="tr-TR" sz="2200" b="1" i="1" dirty="0">
                <a:latin typeface="Times New Roman" panose="02020603050405020304" pitchFamily="18" charset="0"/>
                <a:cs typeface="Times New Roman" panose="02020603050405020304" pitchFamily="18" charset="0"/>
              </a:rPr>
              <a:t>(17 Şubat - 4 Mart 1923) </a:t>
            </a:r>
          </a:p>
        </p:txBody>
      </p:sp>
      <p:sp>
        <p:nvSpPr>
          <p:cNvPr id="2" name="Slayt Numarası Yer Tutucusu 1"/>
          <p:cNvSpPr>
            <a:spLocks noGrp="1"/>
          </p:cNvSpPr>
          <p:nvPr>
            <p:ph type="sldNum" sz="quarter" idx="12"/>
          </p:nvPr>
        </p:nvSpPr>
        <p:spPr/>
        <p:txBody>
          <a:bodyPr/>
          <a:lstStyle/>
          <a:p>
            <a:fld id="{B0635327-58BE-4B5A-A7D9-EF070DB30425}" type="slidenum">
              <a:rPr lang="tr-TR" smtClean="0"/>
              <a:t>2</a:t>
            </a:fld>
            <a:endParaRPr lang="tr-TR"/>
          </a:p>
        </p:txBody>
      </p:sp>
    </p:spTree>
    <p:extLst>
      <p:ext uri="{BB962C8B-B14F-4D97-AF65-F5344CB8AC3E}">
        <p14:creationId xmlns:p14="http://schemas.microsoft.com/office/powerpoint/2010/main" val="110417365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1" name="Dikdörtgen 11"/>
          <p:cNvSpPr>
            <a:spLocks noChangeArrowheads="1"/>
          </p:cNvSpPr>
          <p:nvPr/>
        </p:nvSpPr>
        <p:spPr bwMode="auto">
          <a:xfrm>
            <a:off x="838200" y="514630"/>
            <a:ext cx="1097536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pPr>
            <a:r>
              <a:rPr lang="tr-TR" altLang="tr-TR" sz="2400" dirty="0" smtClean="0">
                <a:latin typeface="Tahoma" panose="020B0604030504040204" pitchFamily="34" charset="0"/>
                <a:ea typeface="Tahoma" panose="020B0604030504040204" pitchFamily="34" charset="0"/>
                <a:cs typeface="Tahoma" panose="020B0604030504040204" pitchFamily="34" charset="0"/>
              </a:rPr>
              <a:t>	Bu kongrenin çalışmaları çerçevesinde, Türk ekonomisinin o günkü durumu ve geleceğiyle ilgili olarak yapılan tartışmalar sonucu, </a:t>
            </a:r>
            <a:r>
              <a:rPr lang="tr-TR" altLang="tr-TR" sz="2400" dirty="0" smtClean="0">
                <a:latin typeface="Tahoma" panose="020B0604030504040204" pitchFamily="34" charset="0"/>
                <a:ea typeface="Tahoma" panose="020B0604030504040204" pitchFamily="34" charset="0"/>
                <a:cs typeface="Tahoma" panose="020B0604030504040204" pitchFamily="34" charset="0"/>
              </a:rPr>
              <a:t>Türkiye’nin o zamanki imkan ve ihtiyaçları da göz önünde bulundurularak, Misak - ı </a:t>
            </a:r>
            <a:r>
              <a:rPr lang="tr-TR" altLang="tr-TR" sz="2400" dirty="0" err="1" smtClean="0">
                <a:latin typeface="Tahoma" panose="020B0604030504040204" pitchFamily="34" charset="0"/>
                <a:ea typeface="Tahoma" panose="020B0604030504040204" pitchFamily="34" charset="0"/>
                <a:cs typeface="Tahoma" panose="020B0604030504040204" pitchFamily="34" charset="0"/>
              </a:rPr>
              <a:t>İktisad</a:t>
            </a:r>
            <a:r>
              <a:rPr lang="tr-TR" altLang="tr-TR" sz="2400" dirty="0" smtClean="0">
                <a:latin typeface="Tahoma" panose="020B0604030504040204" pitchFamily="34" charset="0"/>
                <a:ea typeface="Tahoma" panose="020B0604030504040204" pitchFamily="34" charset="0"/>
                <a:cs typeface="Tahoma" panose="020B0604030504040204" pitchFamily="34" charset="0"/>
              </a:rPr>
              <a:t> denilen, Millî Ekonomi İlkesi benimsenmiştir. </a:t>
            </a:r>
          </a:p>
          <a:p>
            <a:pPr algn="just" eaLnBrk="1" hangingPunct="1">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smtClean="0">
                <a:latin typeface="Tahoma" panose="020B0604030504040204" pitchFamily="34" charset="0"/>
                <a:ea typeface="Tahoma" panose="020B0604030504040204" pitchFamily="34" charset="0"/>
                <a:cs typeface="Tahoma" panose="020B0604030504040204" pitchFamily="34" charset="0"/>
              </a:rPr>
              <a:t>İktisat Kongresinin iki amaçla toplandığı söylenebilir. </a:t>
            </a:r>
            <a:r>
              <a:rPr lang="tr-TR" sz="2400" b="1" dirty="0" smtClean="0">
                <a:latin typeface="Tahoma" panose="020B0604030504040204" pitchFamily="34" charset="0"/>
                <a:ea typeface="Tahoma" panose="020B0604030504040204" pitchFamily="34" charset="0"/>
                <a:cs typeface="Tahoma" panose="020B0604030504040204" pitchFamily="34" charset="0"/>
              </a:rPr>
              <a:t>Birincisi</a:t>
            </a:r>
            <a:r>
              <a:rPr lang="tr-TR" sz="2400" dirty="0" smtClean="0">
                <a:latin typeface="Tahoma" panose="020B0604030504040204" pitchFamily="34" charset="0"/>
                <a:ea typeface="Tahoma" panose="020B0604030504040204" pitchFamily="34" charset="0"/>
                <a:cs typeface="Tahoma" panose="020B0604030504040204" pitchFamily="34" charset="0"/>
              </a:rPr>
              <a:t>, tüccarların çiftçilerin, sanayicilerin ve işçilerin sorun ve isteklerinin neler olduğunu bilmek/belirlemek, </a:t>
            </a:r>
            <a:r>
              <a:rPr lang="tr-TR" sz="2400" b="1" dirty="0" smtClean="0">
                <a:latin typeface="Tahoma" panose="020B0604030504040204" pitchFamily="34" charset="0"/>
                <a:ea typeface="Tahoma" panose="020B0604030504040204" pitchFamily="34" charset="0"/>
                <a:cs typeface="Tahoma" panose="020B0604030504040204" pitchFamily="34" charset="0"/>
              </a:rPr>
              <a:t>ikincisi</a:t>
            </a:r>
            <a:r>
              <a:rPr lang="tr-TR" sz="2400" dirty="0" smtClean="0">
                <a:latin typeface="Tahoma" panose="020B0604030504040204" pitchFamily="34" charset="0"/>
                <a:ea typeface="Tahoma" panose="020B0604030504040204" pitchFamily="34" charset="0"/>
                <a:cs typeface="Tahoma" panose="020B0604030504040204" pitchFamily="34" charset="0"/>
              </a:rPr>
              <a:t> de; yabancı sermaye çevrelerine ekonominin gelecekte nasıl bir şekil alacağı konusunda ön bilgi vermek. Kısaca kongre ile Cumhuriyet kadrolarının iç ve dış sermaye çevrelerine güvence vermek istediği sonucu çıkarılabilir.</a:t>
            </a:r>
          </a:p>
          <a:p>
            <a:pPr eaLnBrk="1" hangingPunct="1">
              <a:lnSpc>
                <a:spcPct val="150000"/>
              </a:lnSpc>
              <a:buFont typeface="Arial" panose="020B0604020202020204" pitchFamily="34" charset="0"/>
              <a:buNone/>
            </a:pPr>
            <a:endParaRPr lang="tr-TR" altLang="tr-TR" sz="2400" dirty="0">
              <a:latin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B0635327-58BE-4B5A-A7D9-EF070DB30425}" type="slidenum">
              <a:rPr lang="tr-TR" smtClean="0"/>
              <a:t>3</a:t>
            </a:fld>
            <a:endParaRPr lang="tr-TR"/>
          </a:p>
        </p:txBody>
      </p:sp>
    </p:spTree>
    <p:extLst>
      <p:ext uri="{BB962C8B-B14F-4D97-AF65-F5344CB8AC3E}">
        <p14:creationId xmlns:p14="http://schemas.microsoft.com/office/powerpoint/2010/main" val="123570120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62824" name="Dikdörtgen 13"/>
          <p:cNvSpPr>
            <a:spLocks noChangeArrowheads="1"/>
          </p:cNvSpPr>
          <p:nvPr/>
        </p:nvSpPr>
        <p:spPr bwMode="auto">
          <a:xfrm>
            <a:off x="648928" y="215133"/>
            <a:ext cx="1075157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sz="2400" dirty="0" smtClean="0"/>
              <a:t>Bu kongrenin açılış konuşmasında Mustafa Kemal şunları söylemiştir; “</a:t>
            </a:r>
            <a:r>
              <a:rPr lang="tr-TR" sz="2400" b="1" dirty="0" smtClean="0"/>
              <a:t>Siyasi ve askeri zaferler ne kadar büyük olurlarsa olsunlar, iktisadi zaferlerle taçlandırılmazlarsa meydana gelen zaferler kalıcı olmaz, az zamanda söner. Bu nedenle en kuvvetli, en parlak zaferlerimizin daha temin edilebileceği faydalı sonuçları temin etmek için iktisadiyatımızın, iktisadi egemenliğimizin sağlanması, kuvvetlendirilmesi zorunludur. Yeni Türkiye’mizi layık olduğu mertebeye çıkartmak için vakit geçirmeden iktisadiyatımıza önem vermek zorundayız. Zamanımız tamamen iktisat devridir</a:t>
            </a:r>
            <a:r>
              <a:rPr lang="tr-TR" sz="2400" dirty="0" smtClean="0"/>
              <a:t>.” Mustafa Kemal, İzmir’de toplanan iktisat kongresinin Erzurum Kongresi kadar önemli olduğunu, onun kadar önemli sonuçlar doğurabileceğini ifade etmiştir. Çünkü: Erzurum Kongresi de bölgeseldir ancak aldığı kararlar ulusal olmuştur.</a:t>
            </a:r>
            <a:endParaRPr lang="tr-TR" altLang="tr-TR" sz="2400" dirty="0">
              <a:latin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B0635327-58BE-4B5A-A7D9-EF070DB30425}" type="slidenum">
              <a:rPr lang="tr-TR" smtClean="0"/>
              <a:t>4</a:t>
            </a:fld>
            <a:endParaRPr lang="tr-TR"/>
          </a:p>
        </p:txBody>
      </p:sp>
    </p:spTree>
    <p:extLst>
      <p:ext uri="{BB962C8B-B14F-4D97-AF65-F5344CB8AC3E}">
        <p14:creationId xmlns:p14="http://schemas.microsoft.com/office/powerpoint/2010/main" val="368270544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62824" name="Dikdörtgen 13"/>
          <p:cNvSpPr>
            <a:spLocks noChangeArrowheads="1"/>
          </p:cNvSpPr>
          <p:nvPr/>
        </p:nvSpPr>
        <p:spPr bwMode="auto">
          <a:xfrm>
            <a:off x="648928" y="215133"/>
            <a:ext cx="1075157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sz="2400" dirty="0" smtClean="0">
                <a:latin typeface="Tahoma" panose="020B0604030504040204" pitchFamily="34" charset="0"/>
                <a:ea typeface="Tahoma" panose="020B0604030504040204" pitchFamily="34" charset="0"/>
                <a:cs typeface="Tahoma" panose="020B0604030504040204" pitchFamily="34" charset="0"/>
              </a:rPr>
              <a:t>Kongrede alınan kararlar “Misak-ı İktisadi” ve “Çiftçi, Tüccar, Sanayici ve İşçi Gruplarına İlişkin Esaslar” olarak adlandırılan iki bölümde toplanmıştır. İlk ve ikinci bölümde yer alan kararlardan bazıları şunlardır:</a:t>
            </a:r>
          </a:p>
          <a:p>
            <a:pPr marL="342900" indent="-342900" algn="just" eaLnBrk="1" hangingPunct="1">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Yerli üretimin geliştirilmesine çalışılacak, </a:t>
            </a:r>
          </a:p>
          <a:p>
            <a:pPr marL="342900" indent="-342900" algn="just" eaLnBrk="1" hangingPunct="1">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Lüks ithalattan kaçınılacak</a:t>
            </a:r>
          </a:p>
          <a:p>
            <a:pPr marL="342900" indent="-342900" algn="just" eaLnBrk="1" hangingPunct="1">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Ekonomik gelişmenin sağlanması için yabancı sermayeye izin verilecek. </a:t>
            </a:r>
          </a:p>
          <a:p>
            <a:pPr marL="342900" indent="-342900" algn="just" eaLnBrk="1" hangingPunct="1">
              <a:lnSpc>
                <a:spcPct val="150000"/>
              </a:lnSpc>
              <a:buFont typeface="Arial" panose="020B0604020202020204" pitchFamily="34" charset="0"/>
              <a:buChar char="•"/>
            </a:pPr>
            <a:r>
              <a:rPr lang="tr-TR" sz="2400" b="1" dirty="0" smtClean="0">
                <a:latin typeface="Tahoma" panose="020B0604030504040204" pitchFamily="34" charset="0"/>
                <a:ea typeface="Tahoma" panose="020B0604030504040204" pitchFamily="34" charset="0"/>
                <a:cs typeface="Tahoma" panose="020B0604030504040204" pitchFamily="34" charset="0"/>
              </a:rPr>
              <a:t>İkinci bölümde yer alan kararlardan bazıları ise şu şekildedir: </a:t>
            </a:r>
            <a:endParaRPr lang="tr-TR"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just" eaLnBrk="1" hangingPunct="1">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Reji idaresi ve yönetimi kaldırılacak</a:t>
            </a:r>
          </a:p>
          <a:p>
            <a:pPr marL="342900" indent="-342900" algn="just" eaLnBrk="1" hangingPunct="1">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 Tütün tarımı ve ticareti serbest olacak</a:t>
            </a:r>
          </a:p>
          <a:p>
            <a:pPr marL="342900" indent="-342900" algn="just" eaLnBrk="1" hangingPunct="1">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Aşar kaldırılacak, yerine uygun bir vergi konulacak, </a:t>
            </a:r>
          </a:p>
          <a:p>
            <a:pPr marL="342900" indent="-342900" algn="just" eaLnBrk="1" hangingPunct="1">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Ziraat Bankası yeniden düzenlenecek, </a:t>
            </a:r>
            <a:endParaRPr lang="tr-TR" alt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B0635327-58BE-4B5A-A7D9-EF070DB30425}" type="slidenum">
              <a:rPr lang="tr-TR" smtClean="0"/>
              <a:t>5</a:t>
            </a:fld>
            <a:endParaRPr lang="tr-TR"/>
          </a:p>
        </p:txBody>
      </p:sp>
    </p:spTree>
    <p:extLst>
      <p:ext uri="{BB962C8B-B14F-4D97-AF65-F5344CB8AC3E}">
        <p14:creationId xmlns:p14="http://schemas.microsoft.com/office/powerpoint/2010/main" val="186598677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70153" y="285160"/>
            <a:ext cx="10235383" cy="6186309"/>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İhracat </a:t>
            </a:r>
            <a:r>
              <a:rPr lang="tr-TR" sz="2400" dirty="0">
                <a:latin typeface="Tahoma" panose="020B0604030504040204" pitchFamily="34" charset="0"/>
                <a:ea typeface="Tahoma" panose="020B0604030504040204" pitchFamily="34" charset="0"/>
                <a:cs typeface="Tahoma" panose="020B0604030504040204" pitchFamily="34" charset="0"/>
              </a:rPr>
              <a:t>teşvik edilecek, lüks ithalattan kaçınılacaktır. </a:t>
            </a:r>
            <a:endParaRPr lang="tr-TR"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 </a:t>
            </a:r>
            <a:r>
              <a:rPr lang="tr-TR" sz="2400" dirty="0">
                <a:latin typeface="Tahoma" panose="020B0604030504040204" pitchFamily="34" charset="0"/>
                <a:ea typeface="Tahoma" panose="020B0604030504040204" pitchFamily="34" charset="0"/>
                <a:cs typeface="Tahoma" panose="020B0604030504040204" pitchFamily="34" charset="0"/>
              </a:rPr>
              <a:t>Demiryolları, limanlar ve diğer ulaşım alt yapısı geliştirilecektir. Türk limanlarında kabotaj hakkı sağlanacaktır. </a:t>
            </a:r>
          </a:p>
          <a:p>
            <a:pPr marL="342900" indent="-342900" algn="just">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Yeni </a:t>
            </a:r>
            <a:r>
              <a:rPr lang="tr-TR" sz="2400" dirty="0">
                <a:latin typeface="Tahoma" panose="020B0604030504040204" pitchFamily="34" charset="0"/>
                <a:ea typeface="Tahoma" panose="020B0604030504040204" pitchFamily="34" charset="0"/>
                <a:cs typeface="Tahoma" panose="020B0604030504040204" pitchFamily="34" charset="0"/>
              </a:rPr>
              <a:t>bir gümrük tarifesi </a:t>
            </a:r>
            <a:r>
              <a:rPr lang="tr-TR" sz="2400" dirty="0" smtClean="0">
                <a:latin typeface="Tahoma" panose="020B0604030504040204" pitchFamily="34" charset="0"/>
                <a:ea typeface="Tahoma" panose="020B0604030504040204" pitchFamily="34" charset="0"/>
                <a:cs typeface="Tahoma" panose="020B0604030504040204" pitchFamily="34" charset="0"/>
              </a:rPr>
              <a:t>hazırlanacaktır.</a:t>
            </a:r>
          </a:p>
          <a:p>
            <a:pPr marL="342900" indent="-342900" algn="just">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Sanayicilere </a:t>
            </a:r>
            <a:r>
              <a:rPr lang="tr-TR" sz="2400" dirty="0">
                <a:latin typeface="Tahoma" panose="020B0604030504040204" pitchFamily="34" charset="0"/>
                <a:ea typeface="Tahoma" panose="020B0604030504040204" pitchFamily="34" charset="0"/>
                <a:cs typeface="Tahoma" panose="020B0604030504040204" pitchFamily="34" charset="0"/>
              </a:rPr>
              <a:t>kredi vermek üzere bir Sanayi Bankası </a:t>
            </a:r>
            <a:r>
              <a:rPr lang="tr-TR" sz="2400" dirty="0" smtClean="0">
                <a:latin typeface="Tahoma" panose="020B0604030504040204" pitchFamily="34" charset="0"/>
                <a:ea typeface="Tahoma" panose="020B0604030504040204" pitchFamily="34" charset="0"/>
                <a:cs typeface="Tahoma" panose="020B0604030504040204" pitchFamily="34" charset="0"/>
              </a:rPr>
              <a:t>kurulacak</a:t>
            </a:r>
          </a:p>
          <a:p>
            <a:pPr marL="342900" indent="-342900" algn="just">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Teşvik-i </a:t>
            </a:r>
            <a:r>
              <a:rPr lang="tr-TR" sz="2400" dirty="0">
                <a:latin typeface="Tahoma" panose="020B0604030504040204" pitchFamily="34" charset="0"/>
                <a:ea typeface="Tahoma" panose="020B0604030504040204" pitchFamily="34" charset="0"/>
                <a:cs typeface="Tahoma" panose="020B0604030504040204" pitchFamily="34" charset="0"/>
              </a:rPr>
              <a:t>Sanayi Kanunu’nun günün ihtiyaçlarını karşılar hale getirilmesi ve beş yıl sonra 25 yıl süre ile uzatılması sağlanacak, </a:t>
            </a:r>
          </a:p>
          <a:p>
            <a:pPr marL="342900" indent="-342900" algn="just">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İşçilerin </a:t>
            </a:r>
            <a:r>
              <a:rPr lang="tr-TR" sz="2400" dirty="0">
                <a:latin typeface="Tahoma" panose="020B0604030504040204" pitchFamily="34" charset="0"/>
                <a:ea typeface="Tahoma" panose="020B0604030504040204" pitchFamily="34" charset="0"/>
                <a:cs typeface="Tahoma" panose="020B0604030504040204" pitchFamily="34" charset="0"/>
              </a:rPr>
              <a:t>çalışma saatleri düzenlenecek ve 18 yaşından küçükler çalıştırılmayacak, haftada bir gün çalışanlara tatil olanağı verilecek, </a:t>
            </a:r>
          </a:p>
          <a:p>
            <a:pPr marL="342900" indent="-342900" algn="just">
              <a:lnSpc>
                <a:spcPct val="150000"/>
              </a:lnSpc>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a:t>
            </a:r>
            <a:r>
              <a:rPr lang="tr-TR" sz="2400" dirty="0">
                <a:latin typeface="Tahoma" panose="020B0604030504040204" pitchFamily="34" charset="0"/>
                <a:ea typeface="Tahoma" panose="020B0604030504040204" pitchFamily="34" charset="0"/>
                <a:cs typeface="Tahoma" panose="020B0604030504040204" pitchFamily="34" charset="0"/>
              </a:rPr>
              <a:t>Amele” kavramı yerine “İşçi” kavramı kullanılacak, </a:t>
            </a:r>
            <a:r>
              <a:rPr lang="tr-TR" sz="2400" dirty="0" smtClean="0">
                <a:latin typeface="Tahoma" panose="020B0604030504040204" pitchFamily="34" charset="0"/>
                <a:ea typeface="Tahoma" panose="020B0604030504040204" pitchFamily="34" charset="0"/>
                <a:cs typeface="Tahoma" panose="020B0604030504040204" pitchFamily="34" charset="0"/>
              </a:rPr>
              <a:t>Tüm </a:t>
            </a:r>
            <a:r>
              <a:rPr lang="tr-TR" sz="2400" dirty="0">
                <a:latin typeface="Tahoma" panose="020B0604030504040204" pitchFamily="34" charset="0"/>
                <a:ea typeface="Tahoma" panose="020B0604030504040204" pitchFamily="34" charset="0"/>
                <a:cs typeface="Tahoma" panose="020B0604030504040204" pitchFamily="34" charset="0"/>
              </a:rPr>
              <a:t>iş gücüne sendika hakkı tanınacak. </a:t>
            </a:r>
            <a:endParaRPr lang="tr-TR" alt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B0635327-58BE-4B5A-A7D9-EF070DB30425}" type="slidenum">
              <a:rPr lang="tr-TR" smtClean="0"/>
              <a:t>6</a:t>
            </a:fld>
            <a:endParaRPr lang="tr-TR"/>
          </a:p>
        </p:txBody>
      </p:sp>
    </p:spTree>
    <p:extLst>
      <p:ext uri="{BB962C8B-B14F-4D97-AF65-F5344CB8AC3E}">
        <p14:creationId xmlns:p14="http://schemas.microsoft.com/office/powerpoint/2010/main" val="177023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64871" name="Dikdörtgen 13"/>
          <p:cNvSpPr>
            <a:spLocks noChangeArrowheads="1"/>
          </p:cNvSpPr>
          <p:nvPr/>
        </p:nvSpPr>
        <p:spPr bwMode="auto">
          <a:xfrm>
            <a:off x="1971676" y="392113"/>
            <a:ext cx="82978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dirty="0">
                <a:latin typeface="Tahoma" panose="020B0604030504040204" pitchFamily="34" charset="0"/>
                <a:cs typeface="Tahoma" panose="020B0604030504040204" pitchFamily="34" charset="0"/>
              </a:rPr>
              <a:t>Bu çerçevede, önce sanayi işletmelerinin sermaye ve kredi ihtiyaçlarını karşılamak maksadıyla, Atatürk’ün de özel ilgisi ile 26 Ağustos 1924 tarihinde </a:t>
            </a:r>
            <a:r>
              <a:rPr lang="tr-TR" altLang="tr-TR" sz="2400" b="1" dirty="0">
                <a:latin typeface="Tahoma" panose="020B0604030504040204" pitchFamily="34" charset="0"/>
                <a:cs typeface="Tahoma" panose="020B0604030504040204" pitchFamily="34" charset="0"/>
              </a:rPr>
              <a:t>Türkiye İş Bankası </a:t>
            </a:r>
            <a:r>
              <a:rPr lang="tr-TR" altLang="tr-TR" sz="2400" dirty="0">
                <a:latin typeface="Tahoma" panose="020B0604030504040204" pitchFamily="34" charset="0"/>
                <a:cs typeface="Tahoma" panose="020B0604030504040204" pitchFamily="34" charset="0"/>
              </a:rPr>
              <a:t>kurulmuştur. Daha sonra da bu çalışmalara devam edilmiş ve 1925 Yılında Öşür</a:t>
            </a:r>
          </a:p>
        </p:txBody>
      </p:sp>
      <p:pic>
        <p:nvPicPr>
          <p:cNvPr id="164872" name="Picture 6" descr="http://2.bp.blogspot.com/_kdgVPztzPI4/SGUcinfYI-I/AAAAAAAAANs/qcC5648C8U4/s320/Ataturk_YeniCam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9" y="2627313"/>
            <a:ext cx="4949825"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3" name="5 Metin kutusu"/>
          <p:cNvSpPr txBox="1">
            <a:spLocks noChangeArrowheads="1"/>
          </p:cNvSpPr>
          <p:nvPr/>
        </p:nvSpPr>
        <p:spPr bwMode="auto">
          <a:xfrm>
            <a:off x="2557463" y="5678488"/>
            <a:ext cx="28575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200" b="1" i="1">
                <a:latin typeface="Times New Roman" panose="02020603050405020304" pitchFamily="18" charset="0"/>
                <a:cs typeface="Times New Roman" panose="02020603050405020304" pitchFamily="18" charset="0"/>
              </a:rPr>
              <a:t>Türkiye İş Bankası</a:t>
            </a:r>
          </a:p>
        </p:txBody>
      </p:sp>
      <p:sp>
        <p:nvSpPr>
          <p:cNvPr id="164874" name="Dikdörtgen 11"/>
          <p:cNvSpPr>
            <a:spLocks noChangeArrowheads="1"/>
          </p:cNvSpPr>
          <p:nvPr/>
        </p:nvSpPr>
        <p:spPr bwMode="auto">
          <a:xfrm>
            <a:off x="1971675" y="3141664"/>
            <a:ext cx="3187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buFont typeface="Arial" panose="020B0604020202020204" pitchFamily="34" charset="0"/>
              <a:buNone/>
            </a:pPr>
            <a:r>
              <a:rPr lang="tr-TR" altLang="tr-TR" sz="2400" dirty="0">
                <a:latin typeface="Tahoma" panose="020B0604030504040204" pitchFamily="34" charset="0"/>
                <a:cs typeface="Tahoma" panose="020B0604030504040204" pitchFamily="34" charset="0"/>
              </a:rPr>
              <a:t>Vergisi kaldırılırken, 1926 yılında da Kabotaj Kanunu kabul edilmiştir. </a:t>
            </a:r>
          </a:p>
        </p:txBody>
      </p:sp>
      <p:sp>
        <p:nvSpPr>
          <p:cNvPr id="2" name="Slayt Numarası Yer Tutucusu 1"/>
          <p:cNvSpPr>
            <a:spLocks noGrp="1"/>
          </p:cNvSpPr>
          <p:nvPr>
            <p:ph type="sldNum" sz="quarter" idx="12"/>
          </p:nvPr>
        </p:nvSpPr>
        <p:spPr/>
        <p:txBody>
          <a:bodyPr/>
          <a:lstStyle/>
          <a:p>
            <a:fld id="{B0635327-58BE-4B5A-A7D9-EF070DB30425}" type="slidenum">
              <a:rPr lang="tr-TR" smtClean="0"/>
              <a:t>7</a:t>
            </a:fld>
            <a:endParaRPr lang="tr-TR"/>
          </a:p>
        </p:txBody>
      </p:sp>
    </p:spTree>
    <p:extLst>
      <p:ext uri="{BB962C8B-B14F-4D97-AF65-F5344CB8AC3E}">
        <p14:creationId xmlns:p14="http://schemas.microsoft.com/office/powerpoint/2010/main" val="107012539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6" descr="C:\Users\pofu_06\Desktop\s.png"/>
          <p:cNvPicPr>
            <a:picLocks noChangeAspect="1" noChangeArrowheads="1"/>
          </p:cNvPicPr>
          <p:nvPr/>
        </p:nvPicPr>
        <p:blipFill>
          <a:blip r:embed="rId3" cstate="print">
            <a:extLst/>
          </a:blip>
          <a:srcRect/>
          <a:stretch>
            <a:fillRect/>
          </a:stretch>
        </p:blipFill>
        <p:spPr bwMode="auto">
          <a:xfrm>
            <a:off x="3071664" y="13635"/>
            <a:ext cx="6125020" cy="6696238"/>
          </a:xfrm>
          <a:prstGeom prst="roundRect">
            <a:avLst>
              <a:gd name="adj" fmla="val 0"/>
            </a:avLst>
          </a:prstGeom>
          <a:ln>
            <a:noFill/>
          </a:ln>
          <a:effectLst/>
          <a:scene3d>
            <a:camera prst="orthographicFront"/>
            <a:lightRig rig="threePt" dir="t"/>
          </a:scene3d>
          <a:sp3d prstMaterial="clear"/>
          <a:extLst/>
        </p:spPr>
      </p:pic>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65896" name="Dikdörtgen 13"/>
          <p:cNvSpPr>
            <a:spLocks noChangeArrowheads="1"/>
          </p:cNvSpPr>
          <p:nvPr/>
        </p:nvSpPr>
        <p:spPr bwMode="auto">
          <a:xfrm>
            <a:off x="1971676" y="392113"/>
            <a:ext cx="82978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dirty="0">
                <a:latin typeface="Tahoma" panose="020B0604030504040204" pitchFamily="34" charset="0"/>
                <a:cs typeface="Tahoma" panose="020B0604030504040204" pitchFamily="34" charset="0"/>
              </a:rPr>
              <a:t>Özellikle 28 Mayıs 1927’de kabul edilen Teşvik-i Sanayi Kanunuyla, çağdaş anlamda sanayileşmeye doğru adım atılırken, özel sektör de sanayi alanına çekilmeye çalışılmıştır. 1928 yılında kurulan Tarım Kredi Kooperatifleri vasıtasıyla da çiftçiye destek verilmek suretiyle ekonomi canlandırılmaya çalışılmıştır.</a:t>
            </a:r>
          </a:p>
        </p:txBody>
      </p:sp>
      <p:pic>
        <p:nvPicPr>
          <p:cNvPr id="165897" name="Picture 6" descr="http://www.millidegerlerikorumavakfi.org/images/ataturk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713" y="3657600"/>
            <a:ext cx="44323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8" name="4 Dikdörtgen"/>
          <p:cNvSpPr>
            <a:spLocks noChangeArrowheads="1"/>
          </p:cNvSpPr>
          <p:nvPr/>
        </p:nvSpPr>
        <p:spPr bwMode="auto">
          <a:xfrm>
            <a:off x="6813550" y="4127501"/>
            <a:ext cx="342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200" b="1" i="1">
                <a:latin typeface="Times New Roman" panose="02020603050405020304" pitchFamily="18" charset="0"/>
                <a:cs typeface="Times New Roman" panose="02020603050405020304" pitchFamily="18" charset="0"/>
              </a:rPr>
              <a:t>Sümerbank Nazilli Basma Fabrikası'nın </a:t>
            </a:r>
            <a:br>
              <a:rPr lang="tr-TR" altLang="tr-TR" sz="2200" b="1" i="1">
                <a:latin typeface="Times New Roman" panose="02020603050405020304" pitchFamily="18" charset="0"/>
                <a:cs typeface="Times New Roman" panose="02020603050405020304" pitchFamily="18" charset="0"/>
              </a:rPr>
            </a:br>
            <a:r>
              <a:rPr lang="tr-TR" altLang="tr-TR" sz="2200" b="1" i="1">
                <a:latin typeface="Times New Roman" panose="02020603050405020304" pitchFamily="18" charset="0"/>
                <a:cs typeface="Times New Roman" panose="02020603050405020304" pitchFamily="18" charset="0"/>
              </a:rPr>
              <a:t>açılış töreninde, 9 Ekim 1937</a:t>
            </a:r>
          </a:p>
        </p:txBody>
      </p:sp>
      <p:sp>
        <p:nvSpPr>
          <p:cNvPr id="2" name="Slayt Numarası Yer Tutucusu 1"/>
          <p:cNvSpPr>
            <a:spLocks noGrp="1"/>
          </p:cNvSpPr>
          <p:nvPr>
            <p:ph type="sldNum" sz="quarter" idx="12"/>
          </p:nvPr>
        </p:nvSpPr>
        <p:spPr/>
        <p:txBody>
          <a:bodyPr/>
          <a:lstStyle/>
          <a:p>
            <a:fld id="{B0635327-58BE-4B5A-A7D9-EF070DB30425}" type="slidenum">
              <a:rPr lang="tr-TR" smtClean="0"/>
              <a:t>8</a:t>
            </a:fld>
            <a:endParaRPr lang="tr-TR"/>
          </a:p>
        </p:txBody>
      </p:sp>
    </p:spTree>
    <p:extLst>
      <p:ext uri="{BB962C8B-B14F-4D97-AF65-F5344CB8AC3E}">
        <p14:creationId xmlns:p14="http://schemas.microsoft.com/office/powerpoint/2010/main" val="219138169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2" name="Düz Bağlayıcı 21"/>
          <p:cNvCxnSpPr/>
          <p:nvPr/>
        </p:nvCxnSpPr>
        <p:spPr>
          <a:xfrm>
            <a:off x="1524001" y="6357938"/>
            <a:ext cx="8316913"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3" name="Düz Bağlayıcı 22"/>
          <p:cNvCxnSpPr/>
          <p:nvPr/>
        </p:nvCxnSpPr>
        <p:spPr>
          <a:xfrm>
            <a:off x="1524001" y="6561138"/>
            <a:ext cx="8316913"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524001" y="6453188"/>
            <a:ext cx="8316913" cy="0"/>
          </a:xfrm>
          <a:prstGeom prst="line">
            <a:avLst/>
          </a:prstGeom>
          <a:ln w="254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66920" name="Dikdörtgen 13"/>
          <p:cNvSpPr>
            <a:spLocks noChangeArrowheads="1"/>
          </p:cNvSpPr>
          <p:nvPr/>
        </p:nvSpPr>
        <p:spPr bwMode="auto">
          <a:xfrm>
            <a:off x="1971676" y="392113"/>
            <a:ext cx="82978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buFont typeface="Arial" panose="020B0604020202020204" pitchFamily="34" charset="0"/>
              <a:buNone/>
            </a:pPr>
            <a:r>
              <a:rPr lang="tr-TR" altLang="tr-TR" sz="2400">
                <a:latin typeface="Tahoma" panose="020B0604030504040204" pitchFamily="34" charset="0"/>
                <a:cs typeface="Tahoma" panose="020B0604030504040204" pitchFamily="34" charset="0"/>
              </a:rPr>
              <a:t>Ancak, 1929 yılında patlak veren Dünya Ekonomik Krizi, Türkiye’yi de etkilemiş ve Türkiye’nin ekonomik ve sosyal gelişmesinde yeni bir dönem açmıştır, iktisadî sıkıntının baskısı da, Türk Devleti’nin daha çok iktisadî eylem yapmasına sebep olmuştur.</a:t>
            </a:r>
          </a:p>
        </p:txBody>
      </p:sp>
      <p:pic>
        <p:nvPicPr>
          <p:cNvPr id="166921" name="Picture 2" descr="C:\Documents and Settings\Osman SABANCI\Desktop\İnkılapTarihi PowerPoint\3 blm\1. TÜRK İNKILAP HAREKETLERİ\inkılap hareketleri\5.ekonomi ve sağlık alanında\1.ekonomik alanda\atatürk resimleri-ekonomi alanında (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2951164"/>
            <a:ext cx="48514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2" name="6 Dikdörtgen"/>
          <p:cNvSpPr>
            <a:spLocks noChangeArrowheads="1"/>
          </p:cNvSpPr>
          <p:nvPr/>
        </p:nvSpPr>
        <p:spPr bwMode="auto">
          <a:xfrm>
            <a:off x="2863851" y="4078289"/>
            <a:ext cx="20796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200" b="1" i="1">
                <a:latin typeface="Times New Roman" panose="02020603050405020304" pitchFamily="18" charset="0"/>
                <a:cs typeface="Times New Roman" panose="02020603050405020304" pitchFamily="18" charset="0"/>
              </a:rPr>
              <a:t>Merinos Yün Fabrikası'nda, 2 Şubat 1938</a:t>
            </a:r>
          </a:p>
        </p:txBody>
      </p:sp>
      <p:sp>
        <p:nvSpPr>
          <p:cNvPr id="2" name="Slayt Numarası Yer Tutucusu 1"/>
          <p:cNvSpPr>
            <a:spLocks noGrp="1"/>
          </p:cNvSpPr>
          <p:nvPr>
            <p:ph type="sldNum" sz="quarter" idx="12"/>
          </p:nvPr>
        </p:nvSpPr>
        <p:spPr/>
        <p:txBody>
          <a:bodyPr/>
          <a:lstStyle/>
          <a:p>
            <a:fld id="{B0635327-58BE-4B5A-A7D9-EF070DB30425}" type="slidenum">
              <a:rPr lang="tr-TR" smtClean="0"/>
              <a:t>9</a:t>
            </a:fld>
            <a:endParaRPr lang="tr-TR"/>
          </a:p>
        </p:txBody>
      </p:sp>
    </p:spTree>
    <p:extLst>
      <p:ext uri="{BB962C8B-B14F-4D97-AF65-F5344CB8AC3E}">
        <p14:creationId xmlns:p14="http://schemas.microsoft.com/office/powerpoint/2010/main" val="69747980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1088</Words>
  <Application>Microsoft Office PowerPoint</Application>
  <PresentationFormat>Geniş ekran</PresentationFormat>
  <Paragraphs>94</Paragraphs>
  <Slides>16</Slides>
  <Notes>14</Notes>
  <HiddenSlides>14</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Calibri</vt:lpstr>
      <vt:lpstr>Calibri Light</vt:lpstr>
      <vt:lpstr>Tahoma</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5</cp:revision>
  <dcterms:created xsi:type="dcterms:W3CDTF">2020-03-22T11:31:31Z</dcterms:created>
  <dcterms:modified xsi:type="dcterms:W3CDTF">2020-03-22T12:07:56Z</dcterms:modified>
</cp:coreProperties>
</file>